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7"/>
  </p:notesMasterIdLst>
  <p:sldIdLst>
    <p:sldId id="256" r:id="rId2"/>
    <p:sldId id="258" r:id="rId3"/>
    <p:sldId id="295" r:id="rId4"/>
    <p:sldId id="294" r:id="rId5"/>
    <p:sldId id="296" r:id="rId6"/>
    <p:sldId id="297" r:id="rId7"/>
    <p:sldId id="261" r:id="rId8"/>
    <p:sldId id="262" r:id="rId9"/>
    <p:sldId id="298" r:id="rId10"/>
    <p:sldId id="286" r:id="rId11"/>
    <p:sldId id="299" r:id="rId12"/>
    <p:sldId id="287" r:id="rId13"/>
    <p:sldId id="300" r:id="rId14"/>
    <p:sldId id="301" r:id="rId15"/>
    <p:sldId id="288" r:id="rId16"/>
    <p:sldId id="302" r:id="rId17"/>
    <p:sldId id="289" r:id="rId18"/>
    <p:sldId id="303" r:id="rId19"/>
    <p:sldId id="263" r:id="rId20"/>
    <p:sldId id="304" r:id="rId21"/>
    <p:sldId id="309" r:id="rId22"/>
    <p:sldId id="310" r:id="rId23"/>
    <p:sldId id="311" r:id="rId24"/>
    <p:sldId id="312" r:id="rId25"/>
    <p:sldId id="313" r:id="rId26"/>
    <p:sldId id="314" r:id="rId27"/>
    <p:sldId id="315" r:id="rId28"/>
    <p:sldId id="292" r:id="rId29"/>
    <p:sldId id="305" r:id="rId30"/>
    <p:sldId id="306" r:id="rId31"/>
    <p:sldId id="307" r:id="rId32"/>
    <p:sldId id="308" r:id="rId33"/>
    <p:sldId id="317" r:id="rId34"/>
    <p:sldId id="318" r:id="rId35"/>
    <p:sldId id="319" r:id="rId36"/>
  </p:sldIdLst>
  <p:sldSz cx="9144000" cy="5143500" type="screen16x9"/>
  <p:notesSz cx="6858000" cy="9144000"/>
  <p:embeddedFontLst>
    <p:embeddedFont>
      <p:font typeface="Helvetica Neue" panose="020B0604020202020204" charset="0"/>
      <p:regular r:id="rId38"/>
      <p:bold r:id="rId39"/>
      <p:italic r:id="rId40"/>
      <p:boldItalic r:id="rId41"/>
    </p:embeddedFont>
    <p:embeddedFont>
      <p:font typeface="Muli" panose="020B0604020202020204" charset="0"/>
      <p:regular r:id="rId42"/>
      <p:bold r:id="rId43"/>
      <p:italic r:id="rId44"/>
      <p:boldItalic r:id="rId45"/>
    </p:embeddedFont>
    <p:embeddedFont>
      <p:font typeface="Nixie One" panose="020B060402020202020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AB59B7-B148-4EED-9918-0ABC8DB44213}">
  <a:tblStyle styleId="{8AAB59B7-B148-4EED-9918-0ABC8DB4421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13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687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783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666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436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838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436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654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007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590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360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464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625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372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63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280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2878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727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241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345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039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5305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193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3844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346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175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4376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089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854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901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29"/>
        <p:cNvGrpSpPr/>
        <p:nvPr/>
      </p:nvGrpSpPr>
      <p:grpSpPr>
        <a:xfrm>
          <a:off x="0" y="0"/>
          <a:ext cx="0" cy="0"/>
          <a:chOff x="0" y="0"/>
          <a:chExt cx="0" cy="0"/>
        </a:xfrm>
      </p:grpSpPr>
      <p:sp>
        <p:nvSpPr>
          <p:cNvPr id="130" name="Google Shape;130;p5"/>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3" name="Google Shape;133;p5"/>
          <p:cNvSpPr txBox="1">
            <a:spLocks noGrp="1"/>
          </p:cNvSpPr>
          <p:nvPr>
            <p:ph type="body" idx="1"/>
          </p:nvPr>
        </p:nvSpPr>
        <p:spPr>
          <a:xfrm>
            <a:off x="1732700" y="2255125"/>
            <a:ext cx="4944300" cy="16599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Font typeface="Muli"/>
              <a:buChar char="◇"/>
              <a:defRPr>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endParaRPr/>
          </a:p>
        </p:txBody>
      </p:sp>
      <p:sp>
        <p:nvSpPr>
          <p:cNvPr id="134" name="Google Shape;134;p5"/>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5"/>
          <p:cNvGrpSpPr/>
          <p:nvPr/>
        </p:nvGrpSpPr>
        <p:grpSpPr>
          <a:xfrm>
            <a:off x="1729784" y="61068"/>
            <a:ext cx="351204" cy="32466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5"/>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5"/>
          <p:cNvGrpSpPr/>
          <p:nvPr/>
        </p:nvGrpSpPr>
        <p:grpSpPr>
          <a:xfrm>
            <a:off x="7354067" y="3426715"/>
            <a:ext cx="455624" cy="437054"/>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5"/>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5"/>
          <p:cNvGrpSpPr/>
          <p:nvPr/>
        </p:nvGrpSpPr>
        <p:grpSpPr>
          <a:xfrm>
            <a:off x="904276" y="515192"/>
            <a:ext cx="382958" cy="60711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a:off x="335759" y="1840531"/>
            <a:ext cx="342882" cy="350068"/>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70"/>
        <p:cNvGrpSpPr/>
        <p:nvPr/>
      </p:nvGrpSpPr>
      <p:grpSpPr>
        <a:xfrm>
          <a:off x="0" y="0"/>
          <a:ext cx="0" cy="0"/>
          <a:chOff x="0" y="0"/>
          <a:chExt cx="0" cy="0"/>
        </a:xfrm>
      </p:grpSpPr>
      <p:sp>
        <p:nvSpPr>
          <p:cNvPr id="171" name="Google Shape;171;p6"/>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 name="Google Shape;173;p6"/>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4" name="Google Shape;174;p6"/>
          <p:cNvSpPr txBox="1">
            <a:spLocks noGrp="1"/>
          </p:cNvSpPr>
          <p:nvPr>
            <p:ph type="body" idx="1"/>
          </p:nvPr>
        </p:nvSpPr>
        <p:spPr>
          <a:xfrm>
            <a:off x="1734000" y="2414450"/>
            <a:ext cx="2667300" cy="2663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5" name="Google Shape;175;p6"/>
          <p:cNvSpPr txBox="1">
            <a:spLocks noGrp="1"/>
          </p:cNvSpPr>
          <p:nvPr>
            <p:ph type="body" idx="2"/>
          </p:nvPr>
        </p:nvSpPr>
        <p:spPr>
          <a:xfrm>
            <a:off x="4562088" y="2414450"/>
            <a:ext cx="2667300" cy="2663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6" name="Google Shape;176;p6"/>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6"/>
          <p:cNvGrpSpPr/>
          <p:nvPr/>
        </p:nvGrpSpPr>
        <p:grpSpPr>
          <a:xfrm>
            <a:off x="1729784" y="61068"/>
            <a:ext cx="351204" cy="324661"/>
            <a:chOff x="5975075" y="2327500"/>
            <a:chExt cx="420100" cy="388350"/>
          </a:xfrm>
        </p:grpSpPr>
        <p:sp>
          <p:nvSpPr>
            <p:cNvPr id="181" name="Google Shape;181;p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6"/>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6"/>
          <p:cNvGrpSpPr/>
          <p:nvPr/>
        </p:nvGrpSpPr>
        <p:grpSpPr>
          <a:xfrm>
            <a:off x="904276" y="515192"/>
            <a:ext cx="382958" cy="607111"/>
            <a:chOff x="6718575" y="2318625"/>
            <a:chExt cx="256950" cy="407375"/>
          </a:xfrm>
        </p:grpSpPr>
        <p:sp>
          <p:nvSpPr>
            <p:cNvPr id="185" name="Google Shape;185;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6"/>
          <p:cNvGrpSpPr/>
          <p:nvPr/>
        </p:nvGrpSpPr>
        <p:grpSpPr>
          <a:xfrm>
            <a:off x="335759" y="1840531"/>
            <a:ext cx="342882" cy="350068"/>
            <a:chOff x="3951850" y="2985350"/>
            <a:chExt cx="407950" cy="416500"/>
          </a:xfrm>
        </p:grpSpPr>
        <p:sp>
          <p:nvSpPr>
            <p:cNvPr id="194" name="Google Shape;194;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6"/>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6"/>
          <p:cNvGrpSpPr/>
          <p:nvPr/>
        </p:nvGrpSpPr>
        <p:grpSpPr>
          <a:xfrm>
            <a:off x="7354067" y="3426715"/>
            <a:ext cx="455624" cy="437054"/>
            <a:chOff x="5241175" y="4959100"/>
            <a:chExt cx="539775" cy="517775"/>
          </a:xfrm>
        </p:grpSpPr>
        <p:sp>
          <p:nvSpPr>
            <p:cNvPr id="204" name="Google Shape;204;p6"/>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6"/>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922085" y="1868880"/>
            <a:ext cx="714432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Gear Up and Explore</a:t>
            </a:r>
            <a:endParaRPr dirty="0"/>
          </a:p>
        </p:txBody>
      </p:sp>
      <p:sp>
        <p:nvSpPr>
          <p:cNvPr id="6" name="Google Shape;343;p12">
            <a:extLst>
              <a:ext uri="{FF2B5EF4-FFF2-40B4-BE49-F238E27FC236}">
                <a16:creationId xmlns:a16="http://schemas.microsoft.com/office/drawing/2014/main" id="{EE86069B-8789-443A-AB97-0293B1A8DBE0}"/>
              </a:ext>
            </a:extLst>
          </p:cNvPr>
          <p:cNvSpPr txBox="1"/>
          <p:nvPr/>
        </p:nvSpPr>
        <p:spPr>
          <a:xfrm>
            <a:off x="92207" y="3381225"/>
            <a:ext cx="4256955" cy="211286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US" sz="1600" b="1" dirty="0">
                <a:solidFill>
                  <a:srgbClr val="00E1C6"/>
                </a:solidFill>
                <a:latin typeface="Muli"/>
                <a:ea typeface="Muli"/>
                <a:cs typeface="Muli"/>
                <a:sym typeface="Muli"/>
              </a:rPr>
              <a:t>TEAM NAME: GLADIATORS</a:t>
            </a:r>
            <a:endParaRPr lang="en-US" sz="1600" dirty="0">
              <a:solidFill>
                <a:srgbClr val="00E1C6"/>
              </a:solidFill>
              <a:latin typeface="Muli"/>
              <a:ea typeface="Muli"/>
              <a:cs typeface="Muli"/>
              <a:sym typeface="Muli"/>
            </a:endParaRPr>
          </a:p>
          <a:p>
            <a:pPr marL="0" lvl="0" indent="0" algn="l" rtl="0">
              <a:spcBef>
                <a:spcPts val="600"/>
              </a:spcBef>
              <a:spcAft>
                <a:spcPts val="0"/>
              </a:spcAft>
              <a:buClr>
                <a:schemeClr val="dk1"/>
              </a:buClr>
              <a:buSzPts val="1100"/>
              <a:buFont typeface="Arial"/>
              <a:buNone/>
            </a:pPr>
            <a:r>
              <a:rPr lang="en-US" sz="1600" dirty="0">
                <a:solidFill>
                  <a:srgbClr val="C6DAEC"/>
                </a:solidFill>
                <a:latin typeface="Muli"/>
                <a:ea typeface="Muli"/>
                <a:cs typeface="Muli"/>
                <a:sym typeface="Muli"/>
              </a:rPr>
              <a:t>Team Members:</a:t>
            </a:r>
          </a:p>
          <a:p>
            <a:pPr lvl="0" algn="l" rtl="0">
              <a:spcBef>
                <a:spcPts val="600"/>
              </a:spcBef>
              <a:spcAft>
                <a:spcPts val="0"/>
              </a:spcAft>
              <a:buClr>
                <a:schemeClr val="dk1"/>
              </a:buClr>
              <a:buSzPts val="1100"/>
            </a:pPr>
            <a:r>
              <a:rPr lang="en-US" sz="1600" dirty="0">
                <a:solidFill>
                  <a:srgbClr val="C6DAEC"/>
                </a:solidFill>
                <a:latin typeface="Muli"/>
                <a:ea typeface="Muli"/>
                <a:cs typeface="Muli"/>
                <a:sym typeface="Muli"/>
              </a:rPr>
              <a:t>     Dimpi Dedhia (NUID - 001342018) </a:t>
            </a:r>
          </a:p>
          <a:p>
            <a:pPr lvl="0" algn="l" rtl="0">
              <a:spcBef>
                <a:spcPts val="600"/>
              </a:spcBef>
              <a:spcAft>
                <a:spcPts val="0"/>
              </a:spcAft>
              <a:buClr>
                <a:schemeClr val="dk1"/>
              </a:buClr>
              <a:buSzPts val="1100"/>
            </a:pPr>
            <a:r>
              <a:rPr lang="en-US" sz="1600" dirty="0">
                <a:solidFill>
                  <a:srgbClr val="C6DAEC"/>
                </a:solidFill>
                <a:latin typeface="Muli"/>
                <a:ea typeface="Muli"/>
                <a:cs typeface="Muli"/>
                <a:sym typeface="Muli"/>
              </a:rPr>
              <a:t>     </a:t>
            </a:r>
            <a:r>
              <a:rPr lang="en-US" sz="1600" dirty="0" err="1">
                <a:solidFill>
                  <a:srgbClr val="C6DAEC"/>
                </a:solidFill>
                <a:latin typeface="Muli"/>
                <a:ea typeface="Muli"/>
                <a:cs typeface="Muli"/>
                <a:sym typeface="Muli"/>
              </a:rPr>
              <a:t>Dhruvil</a:t>
            </a:r>
            <a:r>
              <a:rPr lang="en-US" sz="1600" dirty="0">
                <a:solidFill>
                  <a:srgbClr val="C6DAEC"/>
                </a:solidFill>
                <a:latin typeface="Muli"/>
                <a:ea typeface="Muli"/>
                <a:cs typeface="Muli"/>
                <a:sym typeface="Muli"/>
              </a:rPr>
              <a:t> Shah (</a:t>
            </a:r>
            <a:r>
              <a:rPr lang="en-US" sz="1600" dirty="0">
                <a:solidFill>
                  <a:srgbClr val="C6DAEC"/>
                </a:solidFill>
                <a:latin typeface="Muli"/>
                <a:sym typeface="Muli"/>
              </a:rPr>
              <a:t>NUID - 001873437)</a:t>
            </a:r>
          </a:p>
          <a:p>
            <a:pPr marL="0" lvl="0" indent="0" algn="l" rtl="0">
              <a:spcBef>
                <a:spcPts val="600"/>
              </a:spcBef>
              <a:spcAft>
                <a:spcPts val="0"/>
              </a:spcAft>
              <a:buClr>
                <a:schemeClr val="dk1"/>
              </a:buClr>
              <a:buSzPts val="1100"/>
              <a:buFont typeface="Arial"/>
              <a:buNone/>
            </a:pPr>
            <a:endParaRPr lang="en-US" sz="1100" dirty="0">
              <a:solidFill>
                <a:srgbClr val="C6DAEC"/>
              </a:solidFill>
              <a:latin typeface="Muli"/>
              <a:ea typeface="Muli"/>
              <a:cs typeface="Muli"/>
              <a:sym typeface="Muli"/>
            </a:endParaRPr>
          </a:p>
          <a:p>
            <a:pPr marL="0" lvl="0" indent="0" algn="l" rtl="0">
              <a:spcBef>
                <a:spcPts val="600"/>
              </a:spcBef>
              <a:spcAft>
                <a:spcPts val="0"/>
              </a:spcAft>
              <a:buNone/>
            </a:pPr>
            <a:endParaRPr lang="en-US" sz="1100" dirty="0">
              <a:solidFill>
                <a:srgbClr val="C6DAEC"/>
              </a:solidFill>
              <a:latin typeface="Muli"/>
              <a:ea typeface="Muli"/>
              <a:cs typeface="Muli"/>
              <a:sym typeface="Mul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7"/>
          <p:cNvSpPr txBox="1">
            <a:spLocks noGrp="1"/>
          </p:cNvSpPr>
          <p:nvPr>
            <p:ph type="ctrTitle" idx="4294967295"/>
          </p:nvPr>
        </p:nvSpPr>
        <p:spPr>
          <a:xfrm>
            <a:off x="2136175" y="206934"/>
            <a:ext cx="5870587" cy="5998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Enterprise Admin Work Flow</a:t>
            </a:r>
            <a:endParaRPr sz="2800" dirty="0"/>
          </a:p>
        </p:txBody>
      </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pic>
        <p:nvPicPr>
          <p:cNvPr id="4" name="Picture 3">
            <a:extLst>
              <a:ext uri="{FF2B5EF4-FFF2-40B4-BE49-F238E27FC236}">
                <a16:creationId xmlns:a16="http://schemas.microsoft.com/office/drawing/2014/main" id="{AC5D59D3-C963-47B1-A0A4-52D0ADB759DD}"/>
              </a:ext>
            </a:extLst>
          </p:cNvPr>
          <p:cNvPicPr>
            <a:picLocks noChangeAspect="1"/>
          </p:cNvPicPr>
          <p:nvPr/>
        </p:nvPicPr>
        <p:blipFill>
          <a:blip r:embed="rId3"/>
          <a:stretch>
            <a:fillRect/>
          </a:stretch>
        </p:blipFill>
        <p:spPr>
          <a:xfrm>
            <a:off x="2082387" y="909637"/>
            <a:ext cx="5666234" cy="3875888"/>
          </a:xfrm>
          <a:prstGeom prst="rect">
            <a:avLst/>
          </a:prstGeom>
        </p:spPr>
      </p:pic>
    </p:spTree>
    <p:extLst>
      <p:ext uri="{BB962C8B-B14F-4D97-AF65-F5344CB8AC3E}">
        <p14:creationId xmlns:p14="http://schemas.microsoft.com/office/powerpoint/2010/main" val="4272851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7"/>
          <p:cNvSpPr txBox="1">
            <a:spLocks noGrp="1"/>
          </p:cNvSpPr>
          <p:nvPr>
            <p:ph type="ctrTitle" idx="4294967295"/>
          </p:nvPr>
        </p:nvSpPr>
        <p:spPr>
          <a:xfrm>
            <a:off x="2136175" y="82356"/>
            <a:ext cx="5870587" cy="5998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Enterprise Admin Work Flow</a:t>
            </a:r>
            <a:endParaRPr sz="2800" dirty="0"/>
          </a:p>
        </p:txBody>
      </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BFAC194E-84E8-43E4-91ED-BE7F5C159353}"/>
              </a:ext>
            </a:extLst>
          </p:cNvPr>
          <p:cNvPicPr>
            <a:picLocks noChangeAspect="1"/>
          </p:cNvPicPr>
          <p:nvPr/>
        </p:nvPicPr>
        <p:blipFill>
          <a:blip r:embed="rId3"/>
          <a:stretch>
            <a:fillRect/>
          </a:stretch>
        </p:blipFill>
        <p:spPr>
          <a:xfrm>
            <a:off x="213581" y="812583"/>
            <a:ext cx="3972656" cy="2039640"/>
          </a:xfrm>
          <a:prstGeom prst="rect">
            <a:avLst/>
          </a:prstGeom>
        </p:spPr>
      </p:pic>
      <p:pic>
        <p:nvPicPr>
          <p:cNvPr id="6" name="Picture 5">
            <a:extLst>
              <a:ext uri="{FF2B5EF4-FFF2-40B4-BE49-F238E27FC236}">
                <a16:creationId xmlns:a16="http://schemas.microsoft.com/office/drawing/2014/main" id="{A5240E37-E773-46EB-AE64-210804F3CF6E}"/>
              </a:ext>
            </a:extLst>
          </p:cNvPr>
          <p:cNvPicPr>
            <a:picLocks noChangeAspect="1"/>
          </p:cNvPicPr>
          <p:nvPr/>
        </p:nvPicPr>
        <p:blipFill>
          <a:blip r:embed="rId4"/>
          <a:stretch>
            <a:fillRect/>
          </a:stretch>
        </p:blipFill>
        <p:spPr>
          <a:xfrm>
            <a:off x="4454622" y="812583"/>
            <a:ext cx="3824984" cy="2039640"/>
          </a:xfrm>
          <a:prstGeom prst="rect">
            <a:avLst/>
          </a:prstGeom>
        </p:spPr>
      </p:pic>
      <p:pic>
        <p:nvPicPr>
          <p:cNvPr id="8" name="Picture 7">
            <a:extLst>
              <a:ext uri="{FF2B5EF4-FFF2-40B4-BE49-F238E27FC236}">
                <a16:creationId xmlns:a16="http://schemas.microsoft.com/office/drawing/2014/main" id="{575F5ABE-1B3A-4D0D-AF44-D103A5B66CB9}"/>
              </a:ext>
            </a:extLst>
          </p:cNvPr>
          <p:cNvPicPr>
            <a:picLocks noChangeAspect="1"/>
          </p:cNvPicPr>
          <p:nvPr/>
        </p:nvPicPr>
        <p:blipFill>
          <a:blip r:embed="rId5"/>
          <a:stretch>
            <a:fillRect/>
          </a:stretch>
        </p:blipFill>
        <p:spPr>
          <a:xfrm>
            <a:off x="201928" y="3004023"/>
            <a:ext cx="3984309" cy="1991121"/>
          </a:xfrm>
          <a:prstGeom prst="rect">
            <a:avLst/>
          </a:prstGeom>
        </p:spPr>
      </p:pic>
      <p:pic>
        <p:nvPicPr>
          <p:cNvPr id="10" name="Picture 9">
            <a:extLst>
              <a:ext uri="{FF2B5EF4-FFF2-40B4-BE49-F238E27FC236}">
                <a16:creationId xmlns:a16="http://schemas.microsoft.com/office/drawing/2014/main" id="{2722A359-815A-456E-BEBD-DCF6D5DD3745}"/>
              </a:ext>
            </a:extLst>
          </p:cNvPr>
          <p:cNvPicPr>
            <a:picLocks noChangeAspect="1"/>
          </p:cNvPicPr>
          <p:nvPr/>
        </p:nvPicPr>
        <p:blipFill>
          <a:blip r:embed="rId6"/>
          <a:stretch>
            <a:fillRect/>
          </a:stretch>
        </p:blipFill>
        <p:spPr>
          <a:xfrm>
            <a:off x="4454622" y="2955504"/>
            <a:ext cx="3824984" cy="2039640"/>
          </a:xfrm>
          <a:prstGeom prst="rect">
            <a:avLst/>
          </a:prstGeom>
        </p:spPr>
      </p:pic>
    </p:spTree>
    <p:extLst>
      <p:ext uri="{BB962C8B-B14F-4D97-AF65-F5344CB8AC3E}">
        <p14:creationId xmlns:p14="http://schemas.microsoft.com/office/powerpoint/2010/main" val="3740723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7"/>
          <p:cNvSpPr txBox="1">
            <a:spLocks noGrp="1"/>
          </p:cNvSpPr>
          <p:nvPr>
            <p:ph type="ctrTitle" idx="4294967295"/>
          </p:nvPr>
        </p:nvSpPr>
        <p:spPr>
          <a:xfrm>
            <a:off x="2134809" y="55189"/>
            <a:ext cx="5870587" cy="5998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Trek Manager Work Flow</a:t>
            </a:r>
            <a:endParaRPr sz="2800" dirty="0"/>
          </a:p>
        </p:txBody>
      </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pic>
        <p:nvPicPr>
          <p:cNvPr id="3" name="Picture 2">
            <a:extLst>
              <a:ext uri="{FF2B5EF4-FFF2-40B4-BE49-F238E27FC236}">
                <a16:creationId xmlns:a16="http://schemas.microsoft.com/office/drawing/2014/main" id="{A0D521F5-EDE0-4B97-A04F-6B2939DEFDC8}"/>
              </a:ext>
            </a:extLst>
          </p:cNvPr>
          <p:cNvPicPr>
            <a:picLocks noChangeAspect="1"/>
          </p:cNvPicPr>
          <p:nvPr/>
        </p:nvPicPr>
        <p:blipFill>
          <a:blip r:embed="rId3"/>
          <a:stretch>
            <a:fillRect/>
          </a:stretch>
        </p:blipFill>
        <p:spPr>
          <a:xfrm>
            <a:off x="929768" y="607039"/>
            <a:ext cx="6815738" cy="4452572"/>
          </a:xfrm>
          <a:prstGeom prst="rect">
            <a:avLst/>
          </a:prstGeom>
        </p:spPr>
      </p:pic>
    </p:spTree>
    <p:extLst>
      <p:ext uri="{BB962C8B-B14F-4D97-AF65-F5344CB8AC3E}">
        <p14:creationId xmlns:p14="http://schemas.microsoft.com/office/powerpoint/2010/main" val="2515317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7"/>
          <p:cNvSpPr txBox="1">
            <a:spLocks noGrp="1"/>
          </p:cNvSpPr>
          <p:nvPr>
            <p:ph type="ctrTitle" idx="4294967295"/>
          </p:nvPr>
        </p:nvSpPr>
        <p:spPr>
          <a:xfrm>
            <a:off x="2134809" y="55189"/>
            <a:ext cx="5870587" cy="5998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Trek Manager Work Flow</a:t>
            </a:r>
            <a:endParaRPr sz="2800" dirty="0"/>
          </a:p>
        </p:txBody>
      </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a:p>
        </p:txBody>
      </p:sp>
      <p:pic>
        <p:nvPicPr>
          <p:cNvPr id="4" name="Picture 3">
            <a:extLst>
              <a:ext uri="{FF2B5EF4-FFF2-40B4-BE49-F238E27FC236}">
                <a16:creationId xmlns:a16="http://schemas.microsoft.com/office/drawing/2014/main" id="{C9E07D3E-13F7-4524-A3FB-088FD362BADE}"/>
              </a:ext>
            </a:extLst>
          </p:cNvPr>
          <p:cNvPicPr>
            <a:picLocks noChangeAspect="1"/>
          </p:cNvPicPr>
          <p:nvPr/>
        </p:nvPicPr>
        <p:blipFill rotWithShape="1">
          <a:blip r:embed="rId3"/>
          <a:srcRect r="26346"/>
          <a:stretch/>
        </p:blipFill>
        <p:spPr>
          <a:xfrm>
            <a:off x="98107" y="687403"/>
            <a:ext cx="3988117" cy="2462991"/>
          </a:xfrm>
          <a:prstGeom prst="rect">
            <a:avLst/>
          </a:prstGeom>
        </p:spPr>
      </p:pic>
      <p:pic>
        <p:nvPicPr>
          <p:cNvPr id="6" name="Picture 5">
            <a:extLst>
              <a:ext uri="{FF2B5EF4-FFF2-40B4-BE49-F238E27FC236}">
                <a16:creationId xmlns:a16="http://schemas.microsoft.com/office/drawing/2014/main" id="{3141D1D2-BDDD-4341-B4AB-26E3EB179FC9}"/>
              </a:ext>
            </a:extLst>
          </p:cNvPr>
          <p:cNvPicPr>
            <a:picLocks noChangeAspect="1"/>
          </p:cNvPicPr>
          <p:nvPr/>
        </p:nvPicPr>
        <p:blipFill>
          <a:blip r:embed="rId4"/>
          <a:stretch>
            <a:fillRect/>
          </a:stretch>
        </p:blipFill>
        <p:spPr>
          <a:xfrm>
            <a:off x="4428943" y="655078"/>
            <a:ext cx="4616950" cy="2398697"/>
          </a:xfrm>
          <a:prstGeom prst="rect">
            <a:avLst/>
          </a:prstGeom>
        </p:spPr>
      </p:pic>
      <p:pic>
        <p:nvPicPr>
          <p:cNvPr id="8" name="Picture 7">
            <a:extLst>
              <a:ext uri="{FF2B5EF4-FFF2-40B4-BE49-F238E27FC236}">
                <a16:creationId xmlns:a16="http://schemas.microsoft.com/office/drawing/2014/main" id="{761E761C-3626-4BCC-B4E6-617673D086AE}"/>
              </a:ext>
            </a:extLst>
          </p:cNvPr>
          <p:cNvPicPr>
            <a:picLocks noChangeAspect="1"/>
          </p:cNvPicPr>
          <p:nvPr/>
        </p:nvPicPr>
        <p:blipFill>
          <a:blip r:embed="rId5"/>
          <a:stretch>
            <a:fillRect/>
          </a:stretch>
        </p:blipFill>
        <p:spPr>
          <a:xfrm>
            <a:off x="98106" y="3182719"/>
            <a:ext cx="3988117" cy="1931175"/>
          </a:xfrm>
          <a:prstGeom prst="rect">
            <a:avLst/>
          </a:prstGeom>
        </p:spPr>
      </p:pic>
      <p:pic>
        <p:nvPicPr>
          <p:cNvPr id="10" name="Picture 9">
            <a:extLst>
              <a:ext uri="{FF2B5EF4-FFF2-40B4-BE49-F238E27FC236}">
                <a16:creationId xmlns:a16="http://schemas.microsoft.com/office/drawing/2014/main" id="{8BB2DA2B-731D-4446-8190-06F74CB823EB}"/>
              </a:ext>
            </a:extLst>
          </p:cNvPr>
          <p:cNvPicPr>
            <a:picLocks noChangeAspect="1"/>
          </p:cNvPicPr>
          <p:nvPr/>
        </p:nvPicPr>
        <p:blipFill>
          <a:blip r:embed="rId6"/>
          <a:stretch>
            <a:fillRect/>
          </a:stretch>
        </p:blipFill>
        <p:spPr>
          <a:xfrm>
            <a:off x="4193645" y="3088301"/>
            <a:ext cx="4936798" cy="2018602"/>
          </a:xfrm>
          <a:prstGeom prst="rect">
            <a:avLst/>
          </a:prstGeom>
        </p:spPr>
      </p:pic>
    </p:spTree>
    <p:extLst>
      <p:ext uri="{BB962C8B-B14F-4D97-AF65-F5344CB8AC3E}">
        <p14:creationId xmlns:p14="http://schemas.microsoft.com/office/powerpoint/2010/main" val="3873304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7"/>
          <p:cNvSpPr txBox="1">
            <a:spLocks noGrp="1"/>
          </p:cNvSpPr>
          <p:nvPr>
            <p:ph type="ctrTitle" idx="4294967295"/>
          </p:nvPr>
        </p:nvSpPr>
        <p:spPr>
          <a:xfrm>
            <a:off x="2134809" y="55189"/>
            <a:ext cx="5870587" cy="5998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Trek Manager Work Flow</a:t>
            </a:r>
            <a:endParaRPr sz="2800" dirty="0"/>
          </a:p>
        </p:txBody>
      </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14</a:t>
            </a:fld>
            <a:endParaRPr/>
          </a:p>
        </p:txBody>
      </p:sp>
      <p:pic>
        <p:nvPicPr>
          <p:cNvPr id="4" name="Picture 3">
            <a:extLst>
              <a:ext uri="{FF2B5EF4-FFF2-40B4-BE49-F238E27FC236}">
                <a16:creationId xmlns:a16="http://schemas.microsoft.com/office/drawing/2014/main" id="{8443F263-C7B6-4E06-A7CE-C2E5DE12E9DD}"/>
              </a:ext>
            </a:extLst>
          </p:cNvPr>
          <p:cNvPicPr>
            <a:picLocks noChangeAspect="1"/>
          </p:cNvPicPr>
          <p:nvPr/>
        </p:nvPicPr>
        <p:blipFill>
          <a:blip r:embed="rId3"/>
          <a:stretch>
            <a:fillRect/>
          </a:stretch>
        </p:blipFill>
        <p:spPr>
          <a:xfrm>
            <a:off x="60489" y="730553"/>
            <a:ext cx="3969084" cy="1990360"/>
          </a:xfrm>
          <a:prstGeom prst="rect">
            <a:avLst/>
          </a:prstGeom>
        </p:spPr>
      </p:pic>
      <p:pic>
        <p:nvPicPr>
          <p:cNvPr id="6" name="Picture 5">
            <a:extLst>
              <a:ext uri="{FF2B5EF4-FFF2-40B4-BE49-F238E27FC236}">
                <a16:creationId xmlns:a16="http://schemas.microsoft.com/office/drawing/2014/main" id="{FEDC1A74-5246-405E-8D61-95A425E4FA24}"/>
              </a:ext>
            </a:extLst>
          </p:cNvPr>
          <p:cNvPicPr>
            <a:picLocks noChangeAspect="1"/>
          </p:cNvPicPr>
          <p:nvPr/>
        </p:nvPicPr>
        <p:blipFill>
          <a:blip r:embed="rId4"/>
          <a:stretch>
            <a:fillRect/>
          </a:stretch>
        </p:blipFill>
        <p:spPr>
          <a:xfrm>
            <a:off x="4147940" y="1417619"/>
            <a:ext cx="4821378" cy="2705821"/>
          </a:xfrm>
          <a:prstGeom prst="rect">
            <a:avLst/>
          </a:prstGeom>
        </p:spPr>
      </p:pic>
      <p:pic>
        <p:nvPicPr>
          <p:cNvPr id="8" name="Picture 7">
            <a:extLst>
              <a:ext uri="{FF2B5EF4-FFF2-40B4-BE49-F238E27FC236}">
                <a16:creationId xmlns:a16="http://schemas.microsoft.com/office/drawing/2014/main" id="{DB75940D-5FE4-41DD-A0F1-CA539D3FF967}"/>
              </a:ext>
            </a:extLst>
          </p:cNvPr>
          <p:cNvPicPr>
            <a:picLocks noChangeAspect="1"/>
          </p:cNvPicPr>
          <p:nvPr/>
        </p:nvPicPr>
        <p:blipFill>
          <a:blip r:embed="rId5"/>
          <a:stretch>
            <a:fillRect/>
          </a:stretch>
        </p:blipFill>
        <p:spPr>
          <a:xfrm>
            <a:off x="60490" y="2796388"/>
            <a:ext cx="3969084" cy="2200611"/>
          </a:xfrm>
          <a:prstGeom prst="rect">
            <a:avLst/>
          </a:prstGeom>
        </p:spPr>
      </p:pic>
    </p:spTree>
    <p:extLst>
      <p:ext uri="{BB962C8B-B14F-4D97-AF65-F5344CB8AC3E}">
        <p14:creationId xmlns:p14="http://schemas.microsoft.com/office/powerpoint/2010/main" val="4034509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7"/>
          <p:cNvSpPr txBox="1">
            <a:spLocks noGrp="1"/>
          </p:cNvSpPr>
          <p:nvPr>
            <p:ph type="ctrTitle" idx="4294967295"/>
          </p:nvPr>
        </p:nvSpPr>
        <p:spPr>
          <a:xfrm>
            <a:off x="2134809" y="55189"/>
            <a:ext cx="6425204" cy="5998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Trek Finance Manager Work Flow</a:t>
            </a:r>
            <a:endParaRPr sz="2800" dirty="0"/>
          </a:p>
        </p:txBody>
      </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15</a:t>
            </a:fld>
            <a:endParaRPr/>
          </a:p>
        </p:txBody>
      </p:sp>
      <p:pic>
        <p:nvPicPr>
          <p:cNvPr id="4" name="Picture 3">
            <a:extLst>
              <a:ext uri="{FF2B5EF4-FFF2-40B4-BE49-F238E27FC236}">
                <a16:creationId xmlns:a16="http://schemas.microsoft.com/office/drawing/2014/main" id="{AE44F268-E8F0-4F01-89F2-076821926CAD}"/>
              </a:ext>
            </a:extLst>
          </p:cNvPr>
          <p:cNvPicPr>
            <a:picLocks noChangeAspect="1"/>
          </p:cNvPicPr>
          <p:nvPr/>
        </p:nvPicPr>
        <p:blipFill>
          <a:blip r:embed="rId3"/>
          <a:stretch>
            <a:fillRect/>
          </a:stretch>
        </p:blipFill>
        <p:spPr>
          <a:xfrm>
            <a:off x="757237" y="757237"/>
            <a:ext cx="7629525" cy="4137492"/>
          </a:xfrm>
          <a:prstGeom prst="rect">
            <a:avLst/>
          </a:prstGeom>
        </p:spPr>
      </p:pic>
    </p:spTree>
    <p:extLst>
      <p:ext uri="{BB962C8B-B14F-4D97-AF65-F5344CB8AC3E}">
        <p14:creationId xmlns:p14="http://schemas.microsoft.com/office/powerpoint/2010/main" val="2461298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7"/>
          <p:cNvSpPr txBox="1">
            <a:spLocks noGrp="1"/>
          </p:cNvSpPr>
          <p:nvPr>
            <p:ph type="ctrTitle" idx="4294967295"/>
          </p:nvPr>
        </p:nvSpPr>
        <p:spPr>
          <a:xfrm>
            <a:off x="2134809" y="55189"/>
            <a:ext cx="6425204" cy="5998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Trek Finance Manager Work Flow</a:t>
            </a:r>
            <a:endParaRPr sz="2800" dirty="0"/>
          </a:p>
        </p:txBody>
      </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16</a:t>
            </a:fld>
            <a:endParaRPr/>
          </a:p>
        </p:txBody>
      </p:sp>
      <p:pic>
        <p:nvPicPr>
          <p:cNvPr id="3" name="Picture 2">
            <a:extLst>
              <a:ext uri="{FF2B5EF4-FFF2-40B4-BE49-F238E27FC236}">
                <a16:creationId xmlns:a16="http://schemas.microsoft.com/office/drawing/2014/main" id="{9CEDE872-D3DB-46E5-836F-86F1579322C5}"/>
              </a:ext>
            </a:extLst>
          </p:cNvPr>
          <p:cNvPicPr>
            <a:picLocks noChangeAspect="1"/>
          </p:cNvPicPr>
          <p:nvPr/>
        </p:nvPicPr>
        <p:blipFill>
          <a:blip r:embed="rId3"/>
          <a:stretch>
            <a:fillRect/>
          </a:stretch>
        </p:blipFill>
        <p:spPr>
          <a:xfrm>
            <a:off x="110612" y="655078"/>
            <a:ext cx="4291782" cy="1865345"/>
          </a:xfrm>
          <a:prstGeom prst="rect">
            <a:avLst/>
          </a:prstGeom>
        </p:spPr>
      </p:pic>
      <p:pic>
        <p:nvPicPr>
          <p:cNvPr id="6" name="Picture 5">
            <a:extLst>
              <a:ext uri="{FF2B5EF4-FFF2-40B4-BE49-F238E27FC236}">
                <a16:creationId xmlns:a16="http://schemas.microsoft.com/office/drawing/2014/main" id="{84C3A152-F833-459B-B89B-D547F8AF1E92}"/>
              </a:ext>
            </a:extLst>
          </p:cNvPr>
          <p:cNvPicPr>
            <a:picLocks noChangeAspect="1"/>
          </p:cNvPicPr>
          <p:nvPr/>
        </p:nvPicPr>
        <p:blipFill>
          <a:blip r:embed="rId4"/>
          <a:stretch>
            <a:fillRect/>
          </a:stretch>
        </p:blipFill>
        <p:spPr>
          <a:xfrm>
            <a:off x="4520380" y="2838208"/>
            <a:ext cx="4572001" cy="1865344"/>
          </a:xfrm>
          <a:prstGeom prst="rect">
            <a:avLst/>
          </a:prstGeom>
        </p:spPr>
      </p:pic>
      <p:pic>
        <p:nvPicPr>
          <p:cNvPr id="8" name="Picture 7">
            <a:extLst>
              <a:ext uri="{FF2B5EF4-FFF2-40B4-BE49-F238E27FC236}">
                <a16:creationId xmlns:a16="http://schemas.microsoft.com/office/drawing/2014/main" id="{EBBFA7AF-F441-407D-9967-59C0DD477CB2}"/>
              </a:ext>
            </a:extLst>
          </p:cNvPr>
          <p:cNvPicPr>
            <a:picLocks noChangeAspect="1"/>
          </p:cNvPicPr>
          <p:nvPr/>
        </p:nvPicPr>
        <p:blipFill>
          <a:blip r:embed="rId5"/>
          <a:stretch>
            <a:fillRect/>
          </a:stretch>
        </p:blipFill>
        <p:spPr>
          <a:xfrm>
            <a:off x="110612" y="2838208"/>
            <a:ext cx="4291782" cy="1865345"/>
          </a:xfrm>
          <a:prstGeom prst="rect">
            <a:avLst/>
          </a:prstGeom>
        </p:spPr>
      </p:pic>
      <p:pic>
        <p:nvPicPr>
          <p:cNvPr id="10" name="Picture 9">
            <a:extLst>
              <a:ext uri="{FF2B5EF4-FFF2-40B4-BE49-F238E27FC236}">
                <a16:creationId xmlns:a16="http://schemas.microsoft.com/office/drawing/2014/main" id="{423C5847-A70A-41D0-9F9A-29B4BCA342D0}"/>
              </a:ext>
            </a:extLst>
          </p:cNvPr>
          <p:cNvPicPr>
            <a:picLocks noChangeAspect="1"/>
          </p:cNvPicPr>
          <p:nvPr/>
        </p:nvPicPr>
        <p:blipFill>
          <a:blip r:embed="rId6"/>
          <a:stretch>
            <a:fillRect/>
          </a:stretch>
        </p:blipFill>
        <p:spPr>
          <a:xfrm>
            <a:off x="4520381" y="655077"/>
            <a:ext cx="4572001" cy="1865345"/>
          </a:xfrm>
          <a:prstGeom prst="rect">
            <a:avLst/>
          </a:prstGeom>
        </p:spPr>
      </p:pic>
    </p:spTree>
    <p:extLst>
      <p:ext uri="{BB962C8B-B14F-4D97-AF65-F5344CB8AC3E}">
        <p14:creationId xmlns:p14="http://schemas.microsoft.com/office/powerpoint/2010/main" val="1623427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7"/>
          <p:cNvSpPr txBox="1">
            <a:spLocks noGrp="1"/>
          </p:cNvSpPr>
          <p:nvPr>
            <p:ph type="ctrTitle" idx="4294967295"/>
          </p:nvPr>
        </p:nvSpPr>
        <p:spPr>
          <a:xfrm>
            <a:off x="2104073" y="179348"/>
            <a:ext cx="6425204" cy="5998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Trek Leader Work Flow</a:t>
            </a:r>
            <a:endParaRPr sz="2800" dirty="0"/>
          </a:p>
        </p:txBody>
      </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A68150FC-78C3-4803-9328-B2B12B8ACD5B}"/>
              </a:ext>
            </a:extLst>
          </p:cNvPr>
          <p:cNvPicPr>
            <a:picLocks noChangeAspect="1"/>
          </p:cNvPicPr>
          <p:nvPr/>
        </p:nvPicPr>
        <p:blipFill>
          <a:blip r:embed="rId3"/>
          <a:stretch>
            <a:fillRect/>
          </a:stretch>
        </p:blipFill>
        <p:spPr>
          <a:xfrm>
            <a:off x="1588568" y="1055673"/>
            <a:ext cx="5862054" cy="3365063"/>
          </a:xfrm>
          <a:prstGeom prst="rect">
            <a:avLst/>
          </a:prstGeom>
        </p:spPr>
      </p:pic>
    </p:spTree>
    <p:extLst>
      <p:ext uri="{BB962C8B-B14F-4D97-AF65-F5344CB8AC3E}">
        <p14:creationId xmlns:p14="http://schemas.microsoft.com/office/powerpoint/2010/main" val="1122183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7"/>
          <p:cNvSpPr txBox="1">
            <a:spLocks noGrp="1"/>
          </p:cNvSpPr>
          <p:nvPr>
            <p:ph type="ctrTitle" idx="4294967295"/>
          </p:nvPr>
        </p:nvSpPr>
        <p:spPr>
          <a:xfrm>
            <a:off x="2104073" y="179348"/>
            <a:ext cx="6425204" cy="5998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Trek Leader Work Flow</a:t>
            </a:r>
            <a:endParaRPr sz="2800" dirty="0"/>
          </a:p>
        </p:txBody>
      </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18</a:t>
            </a:fld>
            <a:endParaRPr/>
          </a:p>
        </p:txBody>
      </p:sp>
      <p:pic>
        <p:nvPicPr>
          <p:cNvPr id="4" name="Picture 3">
            <a:extLst>
              <a:ext uri="{FF2B5EF4-FFF2-40B4-BE49-F238E27FC236}">
                <a16:creationId xmlns:a16="http://schemas.microsoft.com/office/drawing/2014/main" id="{795B853E-659F-4BD9-9105-1CB7BE729D12}"/>
              </a:ext>
            </a:extLst>
          </p:cNvPr>
          <p:cNvPicPr>
            <a:picLocks noChangeAspect="1"/>
          </p:cNvPicPr>
          <p:nvPr/>
        </p:nvPicPr>
        <p:blipFill>
          <a:blip r:embed="rId3"/>
          <a:stretch>
            <a:fillRect/>
          </a:stretch>
        </p:blipFill>
        <p:spPr>
          <a:xfrm>
            <a:off x="1793644" y="2955504"/>
            <a:ext cx="5636578" cy="1767535"/>
          </a:xfrm>
          <a:prstGeom prst="rect">
            <a:avLst/>
          </a:prstGeom>
        </p:spPr>
      </p:pic>
      <p:pic>
        <p:nvPicPr>
          <p:cNvPr id="6" name="Picture 5">
            <a:extLst>
              <a:ext uri="{FF2B5EF4-FFF2-40B4-BE49-F238E27FC236}">
                <a16:creationId xmlns:a16="http://schemas.microsoft.com/office/drawing/2014/main" id="{26090B32-83FC-4719-828C-17BE563D6DDF}"/>
              </a:ext>
            </a:extLst>
          </p:cNvPr>
          <p:cNvPicPr>
            <a:picLocks noChangeAspect="1"/>
          </p:cNvPicPr>
          <p:nvPr/>
        </p:nvPicPr>
        <p:blipFill>
          <a:blip r:embed="rId4"/>
          <a:stretch>
            <a:fillRect/>
          </a:stretch>
        </p:blipFill>
        <p:spPr>
          <a:xfrm>
            <a:off x="228600" y="931705"/>
            <a:ext cx="3921919" cy="1827177"/>
          </a:xfrm>
          <a:prstGeom prst="rect">
            <a:avLst/>
          </a:prstGeom>
        </p:spPr>
      </p:pic>
      <p:pic>
        <p:nvPicPr>
          <p:cNvPr id="8" name="Picture 7">
            <a:extLst>
              <a:ext uri="{FF2B5EF4-FFF2-40B4-BE49-F238E27FC236}">
                <a16:creationId xmlns:a16="http://schemas.microsoft.com/office/drawing/2014/main" id="{058DBDDA-716E-4F4C-BDB1-E135D4E73B07}"/>
              </a:ext>
            </a:extLst>
          </p:cNvPr>
          <p:cNvPicPr>
            <a:picLocks noChangeAspect="1"/>
          </p:cNvPicPr>
          <p:nvPr/>
        </p:nvPicPr>
        <p:blipFill>
          <a:blip r:embed="rId5"/>
          <a:stretch>
            <a:fillRect/>
          </a:stretch>
        </p:blipFill>
        <p:spPr>
          <a:xfrm>
            <a:off x="4421882" y="931705"/>
            <a:ext cx="4029174" cy="1838825"/>
          </a:xfrm>
          <a:prstGeom prst="rect">
            <a:avLst/>
          </a:prstGeom>
        </p:spPr>
      </p:pic>
    </p:spTree>
    <p:extLst>
      <p:ext uri="{BB962C8B-B14F-4D97-AF65-F5344CB8AC3E}">
        <p14:creationId xmlns:p14="http://schemas.microsoft.com/office/powerpoint/2010/main" val="1854608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2508787" y="241087"/>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Trek Payment Manager Flow</a:t>
            </a:r>
            <a:endParaRPr sz="2400" dirty="0"/>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19</a:t>
            </a:fld>
            <a:endParaRPr/>
          </a:p>
        </p:txBody>
      </p:sp>
      <p:pic>
        <p:nvPicPr>
          <p:cNvPr id="8" name="Picture 7">
            <a:extLst>
              <a:ext uri="{FF2B5EF4-FFF2-40B4-BE49-F238E27FC236}">
                <a16:creationId xmlns:a16="http://schemas.microsoft.com/office/drawing/2014/main" id="{9772E020-7B7F-40DD-8C15-2484783FEF3F}"/>
              </a:ext>
            </a:extLst>
          </p:cNvPr>
          <p:cNvPicPr>
            <a:picLocks noChangeAspect="1"/>
          </p:cNvPicPr>
          <p:nvPr/>
        </p:nvPicPr>
        <p:blipFill>
          <a:blip r:embed="rId3"/>
          <a:stretch>
            <a:fillRect/>
          </a:stretch>
        </p:blipFill>
        <p:spPr>
          <a:xfrm>
            <a:off x="1713540" y="1273313"/>
            <a:ext cx="5839864" cy="306048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3"/>
          <p:cNvSpPr txBox="1">
            <a:spLocks noGrp="1"/>
          </p:cNvSpPr>
          <p:nvPr>
            <p:ph type="ctrTitle" idx="4294967295"/>
          </p:nvPr>
        </p:nvSpPr>
        <p:spPr>
          <a:xfrm>
            <a:off x="1905640" y="263745"/>
            <a:ext cx="6769633"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dirty="0"/>
              <a:t>Problem Statement</a:t>
            </a:r>
            <a:endParaRPr sz="4800" dirty="0"/>
          </a:p>
        </p:txBody>
      </p:sp>
      <p:sp>
        <p:nvSpPr>
          <p:cNvPr id="352" name="Google Shape;352;p13"/>
          <p:cNvSpPr txBox="1">
            <a:spLocks noGrp="1"/>
          </p:cNvSpPr>
          <p:nvPr>
            <p:ph type="body" idx="4294967295"/>
          </p:nvPr>
        </p:nvSpPr>
        <p:spPr>
          <a:xfrm>
            <a:off x="1317812" y="1507942"/>
            <a:ext cx="6508376" cy="2461500"/>
          </a:xfrm>
          <a:prstGeom prst="rect">
            <a:avLst/>
          </a:prstGeom>
        </p:spPr>
        <p:txBody>
          <a:bodyPr spcFirstLastPara="1" wrap="square" lIns="91425" tIns="91425" rIns="91425" bIns="91425" anchor="t" anchorCtr="0">
            <a:noAutofit/>
          </a:bodyPr>
          <a:lstStyle/>
          <a:p>
            <a:pPr lvl="0"/>
            <a:r>
              <a:rPr lang="en-US" sz="1600" dirty="0"/>
              <a:t>In this digital world, everyone is engrossed into their gadgets with almost zero scope of going out for an enthralling adventure in the Nature. It is a universal fact that going out in the natural landscape is good for an individual in terms of spirituality, mental health and fitness</a:t>
            </a:r>
          </a:p>
          <a:p>
            <a:pPr lvl="0"/>
            <a:r>
              <a:rPr lang="en-US" sz="1600" dirty="0"/>
              <a:t>The Aim is to develop something for the Users to make them proactively participate for working on improving their health.</a:t>
            </a:r>
          </a:p>
          <a:p>
            <a:pPr lvl="0"/>
            <a:endParaRPr lang="en-IN" dirty="0"/>
          </a:p>
          <a:p>
            <a:pPr lvl="0"/>
            <a:endParaRPr lang="en-IN" dirty="0"/>
          </a:p>
          <a:p>
            <a:pPr lvl="0"/>
            <a:endParaRPr lang="en-US" dirty="0"/>
          </a:p>
        </p:txBody>
      </p:sp>
      <p:sp>
        <p:nvSpPr>
          <p:cNvPr id="354" name="Google Shape;354;p1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2508787" y="241087"/>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Trek Payment Manager Flow</a:t>
            </a:r>
            <a:endParaRPr sz="2400" dirty="0"/>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20</a:t>
            </a:fld>
            <a:endParaRPr/>
          </a:p>
        </p:txBody>
      </p:sp>
      <p:pic>
        <p:nvPicPr>
          <p:cNvPr id="3" name="Picture 2">
            <a:extLst>
              <a:ext uri="{FF2B5EF4-FFF2-40B4-BE49-F238E27FC236}">
                <a16:creationId xmlns:a16="http://schemas.microsoft.com/office/drawing/2014/main" id="{DED2587B-8CDB-41C0-B4C7-715F9E31B1B5}"/>
              </a:ext>
            </a:extLst>
          </p:cNvPr>
          <p:cNvPicPr>
            <a:picLocks noChangeAspect="1"/>
          </p:cNvPicPr>
          <p:nvPr/>
        </p:nvPicPr>
        <p:blipFill>
          <a:blip r:embed="rId3"/>
          <a:stretch>
            <a:fillRect/>
          </a:stretch>
        </p:blipFill>
        <p:spPr>
          <a:xfrm>
            <a:off x="287907" y="1542185"/>
            <a:ext cx="3936206" cy="2059128"/>
          </a:xfrm>
          <a:prstGeom prst="rect">
            <a:avLst/>
          </a:prstGeom>
        </p:spPr>
      </p:pic>
      <p:pic>
        <p:nvPicPr>
          <p:cNvPr id="5" name="Picture 4">
            <a:extLst>
              <a:ext uri="{FF2B5EF4-FFF2-40B4-BE49-F238E27FC236}">
                <a16:creationId xmlns:a16="http://schemas.microsoft.com/office/drawing/2014/main" id="{2BB34CA1-3DA5-4BA4-8525-CE59847E848B}"/>
              </a:ext>
            </a:extLst>
          </p:cNvPr>
          <p:cNvPicPr>
            <a:picLocks noChangeAspect="1"/>
          </p:cNvPicPr>
          <p:nvPr/>
        </p:nvPicPr>
        <p:blipFill>
          <a:blip r:embed="rId4"/>
          <a:stretch>
            <a:fillRect/>
          </a:stretch>
        </p:blipFill>
        <p:spPr>
          <a:xfrm>
            <a:off x="4364832" y="1554888"/>
            <a:ext cx="4491262" cy="2033723"/>
          </a:xfrm>
          <a:prstGeom prst="rect">
            <a:avLst/>
          </a:prstGeom>
        </p:spPr>
      </p:pic>
    </p:spTree>
    <p:extLst>
      <p:ext uri="{BB962C8B-B14F-4D97-AF65-F5344CB8AC3E}">
        <p14:creationId xmlns:p14="http://schemas.microsoft.com/office/powerpoint/2010/main" val="2559534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2238707" y="260266"/>
            <a:ext cx="550566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Sports Store Manager Work Flow</a:t>
            </a:r>
            <a:endParaRPr sz="2400" dirty="0"/>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21</a:t>
            </a:fld>
            <a:endParaRPr/>
          </a:p>
        </p:txBody>
      </p:sp>
      <p:pic>
        <p:nvPicPr>
          <p:cNvPr id="2" name="Picture 1">
            <a:extLst>
              <a:ext uri="{FF2B5EF4-FFF2-40B4-BE49-F238E27FC236}">
                <a16:creationId xmlns:a16="http://schemas.microsoft.com/office/drawing/2014/main" id="{D693E013-9D6E-4197-83F5-B60423D0F45D}"/>
              </a:ext>
            </a:extLst>
          </p:cNvPr>
          <p:cNvPicPr>
            <a:picLocks noChangeAspect="1"/>
          </p:cNvPicPr>
          <p:nvPr/>
        </p:nvPicPr>
        <p:blipFill>
          <a:blip r:embed="rId3"/>
          <a:stretch>
            <a:fillRect/>
          </a:stretch>
        </p:blipFill>
        <p:spPr>
          <a:xfrm>
            <a:off x="2238707" y="1112386"/>
            <a:ext cx="5308528" cy="3352038"/>
          </a:xfrm>
          <a:prstGeom prst="rect">
            <a:avLst/>
          </a:prstGeom>
        </p:spPr>
      </p:pic>
    </p:spTree>
    <p:extLst>
      <p:ext uri="{BB962C8B-B14F-4D97-AF65-F5344CB8AC3E}">
        <p14:creationId xmlns:p14="http://schemas.microsoft.com/office/powerpoint/2010/main" val="3762904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2238707" y="-93199"/>
            <a:ext cx="550566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Sports Store Manager Work Flow</a:t>
            </a:r>
            <a:endParaRPr sz="2400" dirty="0"/>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22</a:t>
            </a:fld>
            <a:endParaRPr/>
          </a:p>
        </p:txBody>
      </p:sp>
      <p:pic>
        <p:nvPicPr>
          <p:cNvPr id="4" name="Picture 3">
            <a:extLst>
              <a:ext uri="{FF2B5EF4-FFF2-40B4-BE49-F238E27FC236}">
                <a16:creationId xmlns:a16="http://schemas.microsoft.com/office/drawing/2014/main" id="{1C256FFE-D1BD-4679-9EFE-70602D24B2B9}"/>
              </a:ext>
            </a:extLst>
          </p:cNvPr>
          <p:cNvPicPr>
            <a:picLocks noChangeAspect="1"/>
          </p:cNvPicPr>
          <p:nvPr/>
        </p:nvPicPr>
        <p:blipFill>
          <a:blip r:embed="rId3"/>
          <a:stretch>
            <a:fillRect/>
          </a:stretch>
        </p:blipFill>
        <p:spPr>
          <a:xfrm>
            <a:off x="446808" y="995382"/>
            <a:ext cx="3796981" cy="3527242"/>
          </a:xfrm>
          <a:prstGeom prst="rect">
            <a:avLst/>
          </a:prstGeom>
        </p:spPr>
      </p:pic>
      <p:pic>
        <p:nvPicPr>
          <p:cNvPr id="6" name="Picture 5">
            <a:extLst>
              <a:ext uri="{FF2B5EF4-FFF2-40B4-BE49-F238E27FC236}">
                <a16:creationId xmlns:a16="http://schemas.microsoft.com/office/drawing/2014/main" id="{3EAF36F4-6D1A-4ED1-AF10-5751C69C0B6B}"/>
              </a:ext>
            </a:extLst>
          </p:cNvPr>
          <p:cNvPicPr>
            <a:picLocks noChangeAspect="1"/>
          </p:cNvPicPr>
          <p:nvPr/>
        </p:nvPicPr>
        <p:blipFill>
          <a:blip r:embed="rId4"/>
          <a:stretch>
            <a:fillRect/>
          </a:stretch>
        </p:blipFill>
        <p:spPr>
          <a:xfrm>
            <a:off x="4794837" y="2850777"/>
            <a:ext cx="3796981" cy="2177436"/>
          </a:xfrm>
          <a:prstGeom prst="rect">
            <a:avLst/>
          </a:prstGeom>
        </p:spPr>
      </p:pic>
      <p:pic>
        <p:nvPicPr>
          <p:cNvPr id="10" name="Picture 9">
            <a:extLst>
              <a:ext uri="{FF2B5EF4-FFF2-40B4-BE49-F238E27FC236}">
                <a16:creationId xmlns:a16="http://schemas.microsoft.com/office/drawing/2014/main" id="{63F7C705-6B54-4D18-AE41-4AB893AC207C}"/>
              </a:ext>
            </a:extLst>
          </p:cNvPr>
          <p:cNvPicPr>
            <a:picLocks noChangeAspect="1"/>
          </p:cNvPicPr>
          <p:nvPr/>
        </p:nvPicPr>
        <p:blipFill>
          <a:blip r:embed="rId5"/>
          <a:stretch>
            <a:fillRect/>
          </a:stretch>
        </p:blipFill>
        <p:spPr>
          <a:xfrm>
            <a:off x="4794837" y="494328"/>
            <a:ext cx="3796981" cy="2177436"/>
          </a:xfrm>
          <a:prstGeom prst="rect">
            <a:avLst/>
          </a:prstGeom>
        </p:spPr>
      </p:pic>
    </p:spTree>
    <p:extLst>
      <p:ext uri="{BB962C8B-B14F-4D97-AF65-F5344CB8AC3E}">
        <p14:creationId xmlns:p14="http://schemas.microsoft.com/office/powerpoint/2010/main" val="2589154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2238707" y="260266"/>
            <a:ext cx="550566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Sports Store Manager Work Flow</a:t>
            </a:r>
            <a:endParaRPr sz="2400" dirty="0"/>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23</a:t>
            </a:fld>
            <a:endParaRPr/>
          </a:p>
        </p:txBody>
      </p:sp>
      <p:pic>
        <p:nvPicPr>
          <p:cNvPr id="5" name="Picture 4">
            <a:extLst>
              <a:ext uri="{FF2B5EF4-FFF2-40B4-BE49-F238E27FC236}">
                <a16:creationId xmlns:a16="http://schemas.microsoft.com/office/drawing/2014/main" id="{9B03F250-A5A3-45F1-8800-8763ECA1B49A}"/>
              </a:ext>
            </a:extLst>
          </p:cNvPr>
          <p:cNvPicPr>
            <a:picLocks noChangeAspect="1"/>
          </p:cNvPicPr>
          <p:nvPr/>
        </p:nvPicPr>
        <p:blipFill>
          <a:blip r:embed="rId3"/>
          <a:stretch>
            <a:fillRect/>
          </a:stretch>
        </p:blipFill>
        <p:spPr>
          <a:xfrm>
            <a:off x="4367826" y="1007920"/>
            <a:ext cx="4572000" cy="2371815"/>
          </a:xfrm>
          <a:prstGeom prst="rect">
            <a:avLst/>
          </a:prstGeom>
        </p:spPr>
      </p:pic>
      <p:pic>
        <p:nvPicPr>
          <p:cNvPr id="6" name="Picture 5">
            <a:extLst>
              <a:ext uri="{FF2B5EF4-FFF2-40B4-BE49-F238E27FC236}">
                <a16:creationId xmlns:a16="http://schemas.microsoft.com/office/drawing/2014/main" id="{C02FA082-18E1-4D09-84B5-35F8466F6FE5}"/>
              </a:ext>
            </a:extLst>
          </p:cNvPr>
          <p:cNvPicPr>
            <a:picLocks noChangeAspect="1"/>
          </p:cNvPicPr>
          <p:nvPr/>
        </p:nvPicPr>
        <p:blipFill>
          <a:blip r:embed="rId4"/>
          <a:stretch>
            <a:fillRect/>
          </a:stretch>
        </p:blipFill>
        <p:spPr>
          <a:xfrm>
            <a:off x="204174" y="1007920"/>
            <a:ext cx="4067790" cy="2371814"/>
          </a:xfrm>
          <a:prstGeom prst="rect">
            <a:avLst/>
          </a:prstGeom>
        </p:spPr>
      </p:pic>
    </p:spTree>
    <p:extLst>
      <p:ext uri="{BB962C8B-B14F-4D97-AF65-F5344CB8AC3E}">
        <p14:creationId xmlns:p14="http://schemas.microsoft.com/office/powerpoint/2010/main" val="4920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2508787" y="329423"/>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Sports Store Finance Manager</a:t>
            </a:r>
            <a:endParaRPr sz="2400" dirty="0"/>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24</a:t>
            </a:fld>
            <a:endParaRPr/>
          </a:p>
        </p:txBody>
      </p:sp>
      <p:pic>
        <p:nvPicPr>
          <p:cNvPr id="3" name="Picture 2">
            <a:extLst>
              <a:ext uri="{FF2B5EF4-FFF2-40B4-BE49-F238E27FC236}">
                <a16:creationId xmlns:a16="http://schemas.microsoft.com/office/drawing/2014/main" id="{CC2180FB-5B3F-44BD-A520-5EE1A4F12FC0}"/>
              </a:ext>
            </a:extLst>
          </p:cNvPr>
          <p:cNvPicPr>
            <a:picLocks noChangeAspect="1"/>
          </p:cNvPicPr>
          <p:nvPr/>
        </p:nvPicPr>
        <p:blipFill>
          <a:blip r:embed="rId3"/>
          <a:stretch>
            <a:fillRect/>
          </a:stretch>
        </p:blipFill>
        <p:spPr>
          <a:xfrm>
            <a:off x="1537943" y="1289045"/>
            <a:ext cx="6068113" cy="3525032"/>
          </a:xfrm>
          <a:prstGeom prst="rect">
            <a:avLst/>
          </a:prstGeom>
        </p:spPr>
      </p:pic>
    </p:spTree>
    <p:extLst>
      <p:ext uri="{BB962C8B-B14F-4D97-AF65-F5344CB8AC3E}">
        <p14:creationId xmlns:p14="http://schemas.microsoft.com/office/powerpoint/2010/main" val="4227130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2405764" y="-123796"/>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Sports Store Finance Manager</a:t>
            </a:r>
            <a:endParaRPr sz="2400" dirty="0"/>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25</a:t>
            </a:fld>
            <a:endParaRPr/>
          </a:p>
        </p:txBody>
      </p:sp>
      <p:pic>
        <p:nvPicPr>
          <p:cNvPr id="4" name="Picture 3">
            <a:extLst>
              <a:ext uri="{FF2B5EF4-FFF2-40B4-BE49-F238E27FC236}">
                <a16:creationId xmlns:a16="http://schemas.microsoft.com/office/drawing/2014/main" id="{60987E7B-B0CA-4E68-8140-050BE301C94C}"/>
              </a:ext>
            </a:extLst>
          </p:cNvPr>
          <p:cNvPicPr>
            <a:picLocks noChangeAspect="1"/>
          </p:cNvPicPr>
          <p:nvPr/>
        </p:nvPicPr>
        <p:blipFill>
          <a:blip r:embed="rId3"/>
          <a:stretch>
            <a:fillRect/>
          </a:stretch>
        </p:blipFill>
        <p:spPr>
          <a:xfrm>
            <a:off x="132987" y="1490293"/>
            <a:ext cx="3923862" cy="3295232"/>
          </a:xfrm>
          <a:prstGeom prst="rect">
            <a:avLst/>
          </a:prstGeom>
        </p:spPr>
      </p:pic>
      <p:pic>
        <p:nvPicPr>
          <p:cNvPr id="6" name="Picture 5">
            <a:extLst>
              <a:ext uri="{FF2B5EF4-FFF2-40B4-BE49-F238E27FC236}">
                <a16:creationId xmlns:a16="http://schemas.microsoft.com/office/drawing/2014/main" id="{7BFC906E-9314-4372-AA42-E3016ACDBFEF}"/>
              </a:ext>
            </a:extLst>
          </p:cNvPr>
          <p:cNvPicPr>
            <a:picLocks noChangeAspect="1"/>
          </p:cNvPicPr>
          <p:nvPr/>
        </p:nvPicPr>
        <p:blipFill>
          <a:blip r:embed="rId4"/>
          <a:stretch>
            <a:fillRect/>
          </a:stretch>
        </p:blipFill>
        <p:spPr>
          <a:xfrm>
            <a:off x="4249272" y="447334"/>
            <a:ext cx="4761741" cy="2124416"/>
          </a:xfrm>
          <a:prstGeom prst="rect">
            <a:avLst/>
          </a:prstGeom>
        </p:spPr>
      </p:pic>
      <p:pic>
        <p:nvPicPr>
          <p:cNvPr id="8" name="Picture 7">
            <a:extLst>
              <a:ext uri="{FF2B5EF4-FFF2-40B4-BE49-F238E27FC236}">
                <a16:creationId xmlns:a16="http://schemas.microsoft.com/office/drawing/2014/main" id="{CB2D0E1F-0E2F-4E72-8EDE-DCEB4E49132F}"/>
              </a:ext>
            </a:extLst>
          </p:cNvPr>
          <p:cNvPicPr>
            <a:picLocks noChangeAspect="1"/>
          </p:cNvPicPr>
          <p:nvPr/>
        </p:nvPicPr>
        <p:blipFill>
          <a:blip r:embed="rId5"/>
          <a:stretch>
            <a:fillRect/>
          </a:stretch>
        </p:blipFill>
        <p:spPr>
          <a:xfrm>
            <a:off x="4249272" y="2656402"/>
            <a:ext cx="4638564" cy="2407693"/>
          </a:xfrm>
          <a:prstGeom prst="rect">
            <a:avLst/>
          </a:prstGeom>
        </p:spPr>
      </p:pic>
    </p:spTree>
    <p:extLst>
      <p:ext uri="{BB962C8B-B14F-4D97-AF65-F5344CB8AC3E}">
        <p14:creationId xmlns:p14="http://schemas.microsoft.com/office/powerpoint/2010/main" val="3673237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2508787" y="413947"/>
            <a:ext cx="5115975"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Sports Store Payment Manager</a:t>
            </a:r>
            <a:endParaRPr sz="2400" dirty="0"/>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26</a:t>
            </a:fld>
            <a:endParaRPr/>
          </a:p>
        </p:txBody>
      </p:sp>
      <p:pic>
        <p:nvPicPr>
          <p:cNvPr id="2" name="Picture 1">
            <a:extLst>
              <a:ext uri="{FF2B5EF4-FFF2-40B4-BE49-F238E27FC236}">
                <a16:creationId xmlns:a16="http://schemas.microsoft.com/office/drawing/2014/main" id="{472EE5FB-CCEC-46B7-9309-7A82829420A0}"/>
              </a:ext>
            </a:extLst>
          </p:cNvPr>
          <p:cNvPicPr>
            <a:picLocks noChangeAspect="1"/>
          </p:cNvPicPr>
          <p:nvPr/>
        </p:nvPicPr>
        <p:blipFill>
          <a:blip r:embed="rId3"/>
          <a:stretch>
            <a:fillRect/>
          </a:stretch>
        </p:blipFill>
        <p:spPr>
          <a:xfrm>
            <a:off x="1354988" y="1483018"/>
            <a:ext cx="6971499" cy="2649363"/>
          </a:xfrm>
          <a:prstGeom prst="rect">
            <a:avLst/>
          </a:prstGeom>
        </p:spPr>
      </p:pic>
    </p:spTree>
    <p:extLst>
      <p:ext uri="{BB962C8B-B14F-4D97-AF65-F5344CB8AC3E}">
        <p14:creationId xmlns:p14="http://schemas.microsoft.com/office/powerpoint/2010/main" val="2493442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2447315" y="0"/>
            <a:ext cx="5115975"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Sports Store Payment Manager</a:t>
            </a:r>
            <a:endParaRPr sz="2400" dirty="0"/>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27</a:t>
            </a:fld>
            <a:endParaRPr/>
          </a:p>
        </p:txBody>
      </p:sp>
      <p:pic>
        <p:nvPicPr>
          <p:cNvPr id="4" name="Picture 3">
            <a:extLst>
              <a:ext uri="{FF2B5EF4-FFF2-40B4-BE49-F238E27FC236}">
                <a16:creationId xmlns:a16="http://schemas.microsoft.com/office/drawing/2014/main" id="{17EBF9C9-DF4C-481D-B4CB-9E8E471A5170}"/>
              </a:ext>
            </a:extLst>
          </p:cNvPr>
          <p:cNvPicPr>
            <a:picLocks noChangeAspect="1"/>
          </p:cNvPicPr>
          <p:nvPr/>
        </p:nvPicPr>
        <p:blipFill rotWithShape="1">
          <a:blip r:embed="rId3"/>
          <a:srcRect b="31822"/>
          <a:stretch/>
        </p:blipFill>
        <p:spPr>
          <a:xfrm>
            <a:off x="1997849" y="2914526"/>
            <a:ext cx="5263563" cy="2049949"/>
          </a:xfrm>
          <a:prstGeom prst="rect">
            <a:avLst/>
          </a:prstGeom>
        </p:spPr>
      </p:pic>
      <p:pic>
        <p:nvPicPr>
          <p:cNvPr id="6" name="Picture 5">
            <a:extLst>
              <a:ext uri="{FF2B5EF4-FFF2-40B4-BE49-F238E27FC236}">
                <a16:creationId xmlns:a16="http://schemas.microsoft.com/office/drawing/2014/main" id="{EBD4F01E-7458-42C4-A28B-36A304973858}"/>
              </a:ext>
            </a:extLst>
          </p:cNvPr>
          <p:cNvPicPr>
            <a:picLocks noChangeAspect="1"/>
          </p:cNvPicPr>
          <p:nvPr/>
        </p:nvPicPr>
        <p:blipFill>
          <a:blip r:embed="rId4"/>
          <a:stretch>
            <a:fillRect/>
          </a:stretch>
        </p:blipFill>
        <p:spPr>
          <a:xfrm>
            <a:off x="1997849" y="747073"/>
            <a:ext cx="5263563" cy="1919287"/>
          </a:xfrm>
          <a:prstGeom prst="rect">
            <a:avLst/>
          </a:prstGeom>
        </p:spPr>
      </p:pic>
    </p:spTree>
    <p:extLst>
      <p:ext uri="{BB962C8B-B14F-4D97-AF65-F5344CB8AC3E}">
        <p14:creationId xmlns:p14="http://schemas.microsoft.com/office/powerpoint/2010/main" val="2310740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3031301" y="-85515"/>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Customer Work Flow</a:t>
            </a:r>
            <a:endParaRPr sz="2400" dirty="0"/>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28</a:t>
            </a:fld>
            <a:endParaRPr/>
          </a:p>
        </p:txBody>
      </p:sp>
      <p:pic>
        <p:nvPicPr>
          <p:cNvPr id="2" name="Picture 1">
            <a:extLst>
              <a:ext uri="{FF2B5EF4-FFF2-40B4-BE49-F238E27FC236}">
                <a16:creationId xmlns:a16="http://schemas.microsoft.com/office/drawing/2014/main" id="{C7E0AC0B-B76A-4B63-9D3F-EEC8290D05C0}"/>
              </a:ext>
            </a:extLst>
          </p:cNvPr>
          <p:cNvPicPr>
            <a:picLocks noChangeAspect="1"/>
          </p:cNvPicPr>
          <p:nvPr/>
        </p:nvPicPr>
        <p:blipFill>
          <a:blip r:embed="rId3"/>
          <a:stretch>
            <a:fillRect/>
          </a:stretch>
        </p:blipFill>
        <p:spPr>
          <a:xfrm>
            <a:off x="2028585" y="619540"/>
            <a:ext cx="5801020" cy="4437428"/>
          </a:xfrm>
          <a:prstGeom prst="rect">
            <a:avLst/>
          </a:prstGeom>
        </p:spPr>
      </p:pic>
    </p:spTree>
    <p:extLst>
      <p:ext uri="{BB962C8B-B14F-4D97-AF65-F5344CB8AC3E}">
        <p14:creationId xmlns:p14="http://schemas.microsoft.com/office/powerpoint/2010/main" val="1676813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3031301" y="-85515"/>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Customer Work Flow</a:t>
            </a:r>
            <a:endParaRPr sz="2400" dirty="0"/>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29</a:t>
            </a:fld>
            <a:endParaRPr/>
          </a:p>
        </p:txBody>
      </p:sp>
      <p:pic>
        <p:nvPicPr>
          <p:cNvPr id="6" name="Picture 5">
            <a:extLst>
              <a:ext uri="{FF2B5EF4-FFF2-40B4-BE49-F238E27FC236}">
                <a16:creationId xmlns:a16="http://schemas.microsoft.com/office/drawing/2014/main" id="{180DF6CC-2400-4C79-8D15-977F2C403115}"/>
              </a:ext>
            </a:extLst>
          </p:cNvPr>
          <p:cNvPicPr>
            <a:picLocks noChangeAspect="1"/>
          </p:cNvPicPr>
          <p:nvPr/>
        </p:nvPicPr>
        <p:blipFill>
          <a:blip r:embed="rId3"/>
          <a:stretch>
            <a:fillRect/>
          </a:stretch>
        </p:blipFill>
        <p:spPr>
          <a:xfrm>
            <a:off x="982750" y="988998"/>
            <a:ext cx="6992851" cy="3447272"/>
          </a:xfrm>
          <a:prstGeom prst="rect">
            <a:avLst/>
          </a:prstGeom>
        </p:spPr>
      </p:pic>
    </p:spTree>
    <p:extLst>
      <p:ext uri="{BB962C8B-B14F-4D97-AF65-F5344CB8AC3E}">
        <p14:creationId xmlns:p14="http://schemas.microsoft.com/office/powerpoint/2010/main" val="349558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3"/>
          <p:cNvSpPr txBox="1">
            <a:spLocks noGrp="1"/>
          </p:cNvSpPr>
          <p:nvPr>
            <p:ph type="ctrTitle" idx="4294967295"/>
          </p:nvPr>
        </p:nvSpPr>
        <p:spPr>
          <a:xfrm>
            <a:off x="1905640" y="263745"/>
            <a:ext cx="6769633"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dirty="0"/>
              <a:t>Solution to Problem</a:t>
            </a:r>
            <a:endParaRPr sz="4800" dirty="0"/>
          </a:p>
        </p:txBody>
      </p:sp>
      <p:sp>
        <p:nvSpPr>
          <p:cNvPr id="352" name="Google Shape;352;p13"/>
          <p:cNvSpPr txBox="1">
            <a:spLocks noGrp="1"/>
          </p:cNvSpPr>
          <p:nvPr>
            <p:ph type="body" idx="4294967295"/>
          </p:nvPr>
        </p:nvSpPr>
        <p:spPr>
          <a:xfrm>
            <a:off x="1298602" y="1492574"/>
            <a:ext cx="6508376" cy="2461500"/>
          </a:xfrm>
          <a:prstGeom prst="rect">
            <a:avLst/>
          </a:prstGeom>
        </p:spPr>
        <p:txBody>
          <a:bodyPr spcFirstLastPara="1" wrap="square" lIns="91425" tIns="91425" rIns="91425" bIns="91425" anchor="t" anchorCtr="0">
            <a:noAutofit/>
          </a:bodyPr>
          <a:lstStyle/>
          <a:p>
            <a:pPr lvl="0"/>
            <a:r>
              <a:rPr lang="en-IN" sz="1600" dirty="0"/>
              <a:t>We came up with a solution to develop a one-stop application where a user can get to shop exclusive gears and accessories and work on being fit at the same time.</a:t>
            </a:r>
          </a:p>
          <a:p>
            <a:pPr lvl="0"/>
            <a:r>
              <a:rPr lang="en-IN" sz="1600" dirty="0"/>
              <a:t>The application will have a hiking organization that explores, writes and document treks. Through this application users can access numerous treks around the United States of America and book hikes organized by the organization.</a:t>
            </a:r>
          </a:p>
          <a:p>
            <a:pPr lvl="0"/>
            <a:endParaRPr lang="en-IN" sz="1600" dirty="0"/>
          </a:p>
          <a:p>
            <a:pPr lvl="0"/>
            <a:endParaRPr lang="en-IN" sz="1600" dirty="0"/>
          </a:p>
          <a:p>
            <a:pPr lvl="0"/>
            <a:endParaRPr lang="en-US" sz="1600" dirty="0"/>
          </a:p>
        </p:txBody>
      </p:sp>
      <p:sp>
        <p:nvSpPr>
          <p:cNvPr id="354" name="Google Shape;354;p1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549342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3031301" y="-85515"/>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Customer Work Flow</a:t>
            </a:r>
            <a:endParaRPr sz="2400" dirty="0"/>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30</a:t>
            </a:fld>
            <a:endParaRPr/>
          </a:p>
        </p:txBody>
      </p:sp>
      <p:pic>
        <p:nvPicPr>
          <p:cNvPr id="4" name="Picture 3">
            <a:extLst>
              <a:ext uri="{FF2B5EF4-FFF2-40B4-BE49-F238E27FC236}">
                <a16:creationId xmlns:a16="http://schemas.microsoft.com/office/drawing/2014/main" id="{165018DF-06F6-43F0-AD4C-7FA807F9FE96}"/>
              </a:ext>
            </a:extLst>
          </p:cNvPr>
          <p:cNvPicPr>
            <a:picLocks noChangeAspect="1"/>
          </p:cNvPicPr>
          <p:nvPr/>
        </p:nvPicPr>
        <p:blipFill>
          <a:blip r:embed="rId3"/>
          <a:stretch>
            <a:fillRect/>
          </a:stretch>
        </p:blipFill>
        <p:spPr>
          <a:xfrm>
            <a:off x="388669" y="1557337"/>
            <a:ext cx="3790405" cy="2150269"/>
          </a:xfrm>
          <a:prstGeom prst="rect">
            <a:avLst/>
          </a:prstGeom>
        </p:spPr>
      </p:pic>
      <p:pic>
        <p:nvPicPr>
          <p:cNvPr id="6" name="Picture 5">
            <a:extLst>
              <a:ext uri="{FF2B5EF4-FFF2-40B4-BE49-F238E27FC236}">
                <a16:creationId xmlns:a16="http://schemas.microsoft.com/office/drawing/2014/main" id="{CA393A3A-1F6A-4C6B-A51E-ECAD50EC6064}"/>
              </a:ext>
            </a:extLst>
          </p:cNvPr>
          <p:cNvPicPr>
            <a:picLocks noChangeAspect="1"/>
          </p:cNvPicPr>
          <p:nvPr/>
        </p:nvPicPr>
        <p:blipFill>
          <a:blip r:embed="rId4"/>
          <a:stretch>
            <a:fillRect/>
          </a:stretch>
        </p:blipFill>
        <p:spPr>
          <a:xfrm>
            <a:off x="4369069" y="1557337"/>
            <a:ext cx="3974832" cy="2150269"/>
          </a:xfrm>
          <a:prstGeom prst="rect">
            <a:avLst/>
          </a:prstGeom>
        </p:spPr>
      </p:pic>
    </p:spTree>
    <p:extLst>
      <p:ext uri="{BB962C8B-B14F-4D97-AF65-F5344CB8AC3E}">
        <p14:creationId xmlns:p14="http://schemas.microsoft.com/office/powerpoint/2010/main" val="2009352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3031301" y="-85515"/>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Customer Work Flow</a:t>
            </a:r>
            <a:endParaRPr sz="2400" dirty="0"/>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31</a:t>
            </a:fld>
            <a:endParaRPr/>
          </a:p>
        </p:txBody>
      </p:sp>
      <p:pic>
        <p:nvPicPr>
          <p:cNvPr id="4" name="Picture 3">
            <a:extLst>
              <a:ext uri="{FF2B5EF4-FFF2-40B4-BE49-F238E27FC236}">
                <a16:creationId xmlns:a16="http://schemas.microsoft.com/office/drawing/2014/main" id="{4202683D-450A-4229-B376-41EF4BFD2329}"/>
              </a:ext>
            </a:extLst>
          </p:cNvPr>
          <p:cNvPicPr>
            <a:picLocks noChangeAspect="1"/>
          </p:cNvPicPr>
          <p:nvPr/>
        </p:nvPicPr>
        <p:blipFill>
          <a:blip r:embed="rId3"/>
          <a:stretch>
            <a:fillRect/>
          </a:stretch>
        </p:blipFill>
        <p:spPr>
          <a:xfrm>
            <a:off x="1735691" y="559785"/>
            <a:ext cx="5672618" cy="2245966"/>
          </a:xfrm>
          <a:prstGeom prst="rect">
            <a:avLst/>
          </a:prstGeom>
        </p:spPr>
      </p:pic>
      <p:pic>
        <p:nvPicPr>
          <p:cNvPr id="6" name="Picture 5">
            <a:extLst>
              <a:ext uri="{FF2B5EF4-FFF2-40B4-BE49-F238E27FC236}">
                <a16:creationId xmlns:a16="http://schemas.microsoft.com/office/drawing/2014/main" id="{059E4E72-F3CF-4028-B2C3-AA1A3E92F57B}"/>
              </a:ext>
            </a:extLst>
          </p:cNvPr>
          <p:cNvPicPr>
            <a:picLocks noChangeAspect="1"/>
          </p:cNvPicPr>
          <p:nvPr/>
        </p:nvPicPr>
        <p:blipFill>
          <a:blip r:embed="rId4"/>
          <a:stretch>
            <a:fillRect/>
          </a:stretch>
        </p:blipFill>
        <p:spPr>
          <a:xfrm>
            <a:off x="1735691" y="2886075"/>
            <a:ext cx="3364947" cy="2021523"/>
          </a:xfrm>
          <a:prstGeom prst="rect">
            <a:avLst/>
          </a:prstGeom>
        </p:spPr>
      </p:pic>
      <p:pic>
        <p:nvPicPr>
          <p:cNvPr id="8" name="Picture 7">
            <a:extLst>
              <a:ext uri="{FF2B5EF4-FFF2-40B4-BE49-F238E27FC236}">
                <a16:creationId xmlns:a16="http://schemas.microsoft.com/office/drawing/2014/main" id="{C837BCBC-35B2-4865-9ADE-6E3DA99AA8D7}"/>
              </a:ext>
            </a:extLst>
          </p:cNvPr>
          <p:cNvPicPr>
            <a:picLocks noChangeAspect="1"/>
          </p:cNvPicPr>
          <p:nvPr/>
        </p:nvPicPr>
        <p:blipFill>
          <a:blip r:embed="rId5"/>
          <a:stretch>
            <a:fillRect/>
          </a:stretch>
        </p:blipFill>
        <p:spPr>
          <a:xfrm>
            <a:off x="5162343" y="2886074"/>
            <a:ext cx="2245966" cy="2021523"/>
          </a:xfrm>
          <a:prstGeom prst="rect">
            <a:avLst/>
          </a:prstGeom>
        </p:spPr>
      </p:pic>
    </p:spTree>
    <p:extLst>
      <p:ext uri="{BB962C8B-B14F-4D97-AF65-F5344CB8AC3E}">
        <p14:creationId xmlns:p14="http://schemas.microsoft.com/office/powerpoint/2010/main" val="1409483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3031301" y="-85515"/>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Customer Work Flow</a:t>
            </a:r>
            <a:endParaRPr sz="2400" dirty="0"/>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32</a:t>
            </a:fld>
            <a:endParaRPr/>
          </a:p>
        </p:txBody>
      </p:sp>
      <p:pic>
        <p:nvPicPr>
          <p:cNvPr id="4" name="Picture 3">
            <a:extLst>
              <a:ext uri="{FF2B5EF4-FFF2-40B4-BE49-F238E27FC236}">
                <a16:creationId xmlns:a16="http://schemas.microsoft.com/office/drawing/2014/main" id="{44386063-ECFE-4516-B5EF-289024E7904A}"/>
              </a:ext>
            </a:extLst>
          </p:cNvPr>
          <p:cNvPicPr>
            <a:picLocks noChangeAspect="1"/>
          </p:cNvPicPr>
          <p:nvPr/>
        </p:nvPicPr>
        <p:blipFill>
          <a:blip r:embed="rId3"/>
          <a:stretch>
            <a:fillRect/>
          </a:stretch>
        </p:blipFill>
        <p:spPr>
          <a:xfrm>
            <a:off x="1445732" y="678656"/>
            <a:ext cx="6469544" cy="4032104"/>
          </a:xfrm>
          <a:prstGeom prst="rect">
            <a:avLst/>
          </a:prstGeom>
        </p:spPr>
      </p:pic>
    </p:spTree>
    <p:extLst>
      <p:ext uri="{BB962C8B-B14F-4D97-AF65-F5344CB8AC3E}">
        <p14:creationId xmlns:p14="http://schemas.microsoft.com/office/powerpoint/2010/main" val="3905411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3031301" y="-85515"/>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Customer Work Flow</a:t>
            </a:r>
            <a:endParaRPr sz="2400" dirty="0"/>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33</a:t>
            </a:fld>
            <a:endParaRPr/>
          </a:p>
        </p:txBody>
      </p:sp>
      <p:pic>
        <p:nvPicPr>
          <p:cNvPr id="4" name="Picture 3">
            <a:extLst>
              <a:ext uri="{FF2B5EF4-FFF2-40B4-BE49-F238E27FC236}">
                <a16:creationId xmlns:a16="http://schemas.microsoft.com/office/drawing/2014/main" id="{F9C08BB4-1E1C-4643-8312-762ECB61DCD3}"/>
              </a:ext>
            </a:extLst>
          </p:cNvPr>
          <p:cNvPicPr>
            <a:picLocks noChangeAspect="1"/>
          </p:cNvPicPr>
          <p:nvPr/>
        </p:nvPicPr>
        <p:blipFill>
          <a:blip r:embed="rId3"/>
          <a:stretch>
            <a:fillRect/>
          </a:stretch>
        </p:blipFill>
        <p:spPr>
          <a:xfrm>
            <a:off x="89831" y="737966"/>
            <a:ext cx="4272553" cy="2218484"/>
          </a:xfrm>
          <a:prstGeom prst="rect">
            <a:avLst/>
          </a:prstGeom>
        </p:spPr>
      </p:pic>
      <p:pic>
        <p:nvPicPr>
          <p:cNvPr id="6" name="Picture 5">
            <a:extLst>
              <a:ext uri="{FF2B5EF4-FFF2-40B4-BE49-F238E27FC236}">
                <a16:creationId xmlns:a16="http://schemas.microsoft.com/office/drawing/2014/main" id="{FC8B9DEE-F803-4DD8-86C3-5C2E953DF2F8}"/>
              </a:ext>
            </a:extLst>
          </p:cNvPr>
          <p:cNvPicPr>
            <a:picLocks noChangeAspect="1"/>
          </p:cNvPicPr>
          <p:nvPr/>
        </p:nvPicPr>
        <p:blipFill>
          <a:blip r:embed="rId4"/>
          <a:stretch>
            <a:fillRect/>
          </a:stretch>
        </p:blipFill>
        <p:spPr>
          <a:xfrm>
            <a:off x="4456740" y="737965"/>
            <a:ext cx="4495159" cy="2218484"/>
          </a:xfrm>
          <a:prstGeom prst="rect">
            <a:avLst/>
          </a:prstGeom>
        </p:spPr>
      </p:pic>
      <p:pic>
        <p:nvPicPr>
          <p:cNvPr id="8" name="Picture 7">
            <a:extLst>
              <a:ext uri="{FF2B5EF4-FFF2-40B4-BE49-F238E27FC236}">
                <a16:creationId xmlns:a16="http://schemas.microsoft.com/office/drawing/2014/main" id="{265911A0-90B5-41FF-9826-DB7E02495278}"/>
              </a:ext>
            </a:extLst>
          </p:cNvPr>
          <p:cNvPicPr>
            <a:picLocks noChangeAspect="1"/>
          </p:cNvPicPr>
          <p:nvPr/>
        </p:nvPicPr>
        <p:blipFill rotWithShape="1">
          <a:blip r:embed="rId5"/>
          <a:srcRect b="55478"/>
          <a:stretch/>
        </p:blipFill>
        <p:spPr>
          <a:xfrm>
            <a:off x="2114804" y="3134629"/>
            <a:ext cx="4495159" cy="1901445"/>
          </a:xfrm>
          <a:prstGeom prst="rect">
            <a:avLst/>
          </a:prstGeom>
        </p:spPr>
      </p:pic>
    </p:spTree>
    <p:extLst>
      <p:ext uri="{BB962C8B-B14F-4D97-AF65-F5344CB8AC3E}">
        <p14:creationId xmlns:p14="http://schemas.microsoft.com/office/powerpoint/2010/main" val="3002182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3031301" y="-85515"/>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Customer Work Flow</a:t>
            </a:r>
            <a:endParaRPr sz="2400" dirty="0"/>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34</a:t>
            </a:fld>
            <a:endParaRPr/>
          </a:p>
        </p:txBody>
      </p:sp>
      <p:pic>
        <p:nvPicPr>
          <p:cNvPr id="4" name="Picture 3">
            <a:extLst>
              <a:ext uri="{FF2B5EF4-FFF2-40B4-BE49-F238E27FC236}">
                <a16:creationId xmlns:a16="http://schemas.microsoft.com/office/drawing/2014/main" id="{F941B2FB-7B55-487C-AE76-A7F9AE845081}"/>
              </a:ext>
            </a:extLst>
          </p:cNvPr>
          <p:cNvPicPr>
            <a:picLocks noChangeAspect="1"/>
          </p:cNvPicPr>
          <p:nvPr/>
        </p:nvPicPr>
        <p:blipFill>
          <a:blip r:embed="rId3"/>
          <a:stretch>
            <a:fillRect/>
          </a:stretch>
        </p:blipFill>
        <p:spPr>
          <a:xfrm>
            <a:off x="111419" y="559785"/>
            <a:ext cx="4418319" cy="2364030"/>
          </a:xfrm>
          <a:prstGeom prst="rect">
            <a:avLst/>
          </a:prstGeom>
        </p:spPr>
      </p:pic>
      <p:pic>
        <p:nvPicPr>
          <p:cNvPr id="6" name="Picture 5">
            <a:extLst>
              <a:ext uri="{FF2B5EF4-FFF2-40B4-BE49-F238E27FC236}">
                <a16:creationId xmlns:a16="http://schemas.microsoft.com/office/drawing/2014/main" id="{537704B3-E448-405A-9DC4-A0C2D0EA41D1}"/>
              </a:ext>
            </a:extLst>
          </p:cNvPr>
          <p:cNvPicPr>
            <a:picLocks noChangeAspect="1"/>
          </p:cNvPicPr>
          <p:nvPr/>
        </p:nvPicPr>
        <p:blipFill>
          <a:blip r:embed="rId4"/>
          <a:stretch>
            <a:fillRect/>
          </a:stretch>
        </p:blipFill>
        <p:spPr>
          <a:xfrm>
            <a:off x="4664209" y="559785"/>
            <a:ext cx="4241586" cy="2364030"/>
          </a:xfrm>
          <a:prstGeom prst="rect">
            <a:avLst/>
          </a:prstGeom>
        </p:spPr>
      </p:pic>
      <p:pic>
        <p:nvPicPr>
          <p:cNvPr id="8" name="Picture 7">
            <a:extLst>
              <a:ext uri="{FF2B5EF4-FFF2-40B4-BE49-F238E27FC236}">
                <a16:creationId xmlns:a16="http://schemas.microsoft.com/office/drawing/2014/main" id="{6C2604DE-39A4-4AED-BB41-2B14155576DE}"/>
              </a:ext>
            </a:extLst>
          </p:cNvPr>
          <p:cNvPicPr>
            <a:picLocks noChangeAspect="1"/>
          </p:cNvPicPr>
          <p:nvPr/>
        </p:nvPicPr>
        <p:blipFill rotWithShape="1">
          <a:blip r:embed="rId5"/>
          <a:srcRect b="55895"/>
          <a:stretch/>
        </p:blipFill>
        <p:spPr>
          <a:xfrm>
            <a:off x="111419" y="3016294"/>
            <a:ext cx="8794376" cy="1872522"/>
          </a:xfrm>
          <a:prstGeom prst="rect">
            <a:avLst/>
          </a:prstGeom>
        </p:spPr>
      </p:pic>
    </p:spTree>
    <p:extLst>
      <p:ext uri="{BB962C8B-B14F-4D97-AF65-F5344CB8AC3E}">
        <p14:creationId xmlns:p14="http://schemas.microsoft.com/office/powerpoint/2010/main" val="3577390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18"/>
          <p:cNvSpPr txBox="1">
            <a:spLocks noGrp="1"/>
          </p:cNvSpPr>
          <p:nvPr>
            <p:ph type="title"/>
          </p:nvPr>
        </p:nvSpPr>
        <p:spPr>
          <a:xfrm>
            <a:off x="2481232" y="2249100"/>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400" dirty="0"/>
              <a:t>Thank You</a:t>
            </a:r>
            <a:endParaRPr sz="5400" dirty="0"/>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1526795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3"/>
          <p:cNvSpPr txBox="1">
            <a:spLocks noGrp="1"/>
          </p:cNvSpPr>
          <p:nvPr>
            <p:ph type="ctrTitle" idx="4294967295"/>
          </p:nvPr>
        </p:nvSpPr>
        <p:spPr>
          <a:xfrm>
            <a:off x="3304134" y="148485"/>
            <a:ext cx="3327187"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dirty="0"/>
              <a:t>Approach</a:t>
            </a:r>
            <a:endParaRPr sz="4800" dirty="0"/>
          </a:p>
        </p:txBody>
      </p:sp>
      <p:sp>
        <p:nvSpPr>
          <p:cNvPr id="352" name="Google Shape;352;p13"/>
          <p:cNvSpPr txBox="1">
            <a:spLocks noGrp="1"/>
          </p:cNvSpPr>
          <p:nvPr>
            <p:ph type="body" idx="4294967295"/>
          </p:nvPr>
        </p:nvSpPr>
        <p:spPr>
          <a:xfrm>
            <a:off x="1298601" y="1492573"/>
            <a:ext cx="6754265" cy="2910377"/>
          </a:xfrm>
          <a:prstGeom prst="rect">
            <a:avLst/>
          </a:prstGeom>
        </p:spPr>
        <p:txBody>
          <a:bodyPr spcFirstLastPara="1" wrap="square" lIns="91425" tIns="91425" rIns="91425" bIns="91425" anchor="t" anchorCtr="0">
            <a:noAutofit/>
          </a:bodyPr>
          <a:lstStyle/>
          <a:p>
            <a:pPr lvl="0"/>
            <a:r>
              <a:rPr lang="en-IN" sz="1600" dirty="0"/>
              <a:t>The application aims to simplify the where to? and how to? questions of an individual with a goal to summit a peak.</a:t>
            </a:r>
            <a:endParaRPr lang="en-US" sz="1600" dirty="0"/>
          </a:p>
          <a:p>
            <a:pPr lvl="0"/>
            <a:r>
              <a:rPr lang="en-IN" sz="1600" dirty="0"/>
              <a:t>By understanding customer convenience, we embedded an enterprise that works on buying and renting sports equipment.</a:t>
            </a:r>
            <a:endParaRPr lang="en-US" sz="1600" dirty="0"/>
          </a:p>
          <a:p>
            <a:r>
              <a:rPr lang="en-IN" sz="1600" dirty="0"/>
              <a:t>This application reduces a user’s hassle of going to different places for booking a trek and buying equipment for the trek. This in turn also helps to generate revenue for the two enterprises as customers of hiking company tend to buy trek gears from the sports equipment store and vice versa</a:t>
            </a:r>
          </a:p>
          <a:p>
            <a:pPr lvl="0"/>
            <a:endParaRPr lang="en-IN" sz="1600" dirty="0"/>
          </a:p>
          <a:p>
            <a:pPr lvl="0"/>
            <a:endParaRPr lang="en-US" sz="1600" dirty="0"/>
          </a:p>
        </p:txBody>
      </p:sp>
      <p:sp>
        <p:nvSpPr>
          <p:cNvPr id="354" name="Google Shape;354;p1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1302054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3"/>
          <p:cNvSpPr txBox="1">
            <a:spLocks noGrp="1"/>
          </p:cNvSpPr>
          <p:nvPr>
            <p:ph type="ctrTitle" idx="4294967295"/>
          </p:nvPr>
        </p:nvSpPr>
        <p:spPr>
          <a:xfrm>
            <a:off x="3304134" y="148485"/>
            <a:ext cx="3327187"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dirty="0"/>
              <a:t>Use Case</a:t>
            </a:r>
            <a:endParaRPr sz="4800" dirty="0"/>
          </a:p>
        </p:txBody>
      </p:sp>
      <p:sp>
        <p:nvSpPr>
          <p:cNvPr id="352" name="Google Shape;352;p13"/>
          <p:cNvSpPr txBox="1">
            <a:spLocks noGrp="1"/>
          </p:cNvSpPr>
          <p:nvPr>
            <p:ph type="body" idx="4294967295"/>
          </p:nvPr>
        </p:nvSpPr>
        <p:spPr>
          <a:xfrm>
            <a:off x="1298601" y="1492573"/>
            <a:ext cx="6823423" cy="3292952"/>
          </a:xfrm>
          <a:prstGeom prst="rect">
            <a:avLst/>
          </a:prstGeom>
        </p:spPr>
        <p:txBody>
          <a:bodyPr spcFirstLastPara="1" wrap="square" lIns="91425" tIns="91425" rIns="91425" bIns="91425" anchor="t" anchorCtr="0">
            <a:noAutofit/>
          </a:bodyPr>
          <a:lstStyle/>
          <a:p>
            <a:pPr marL="139700" indent="0">
              <a:buNone/>
            </a:pPr>
            <a:r>
              <a:rPr lang="en-IN" b="1" dirty="0"/>
              <a:t>Journey to Nature - A Trek Organizing Company:</a:t>
            </a:r>
            <a:endParaRPr lang="en-US" sz="1600" dirty="0"/>
          </a:p>
          <a:p>
            <a:pPr lvl="0"/>
            <a:r>
              <a:rPr lang="en-US" sz="1600" dirty="0"/>
              <a:t>Addition of hikes with required information such as trail name, duration, itinerary, directions, equipment required for the trek, difficulty level, location and weather.</a:t>
            </a:r>
          </a:p>
          <a:p>
            <a:pPr lvl="0"/>
            <a:r>
              <a:rPr lang="en-US" sz="1600" dirty="0"/>
              <a:t>Updating the available hikes present in the database.</a:t>
            </a:r>
          </a:p>
          <a:p>
            <a:pPr lvl="0"/>
            <a:r>
              <a:rPr lang="en-US" sz="1600" dirty="0"/>
              <a:t>Booking tab for users to book a trail of choice </a:t>
            </a:r>
          </a:p>
          <a:p>
            <a:pPr lvl="0"/>
            <a:r>
              <a:rPr lang="en-US" sz="1600" dirty="0"/>
              <a:t>Assigning trek leaders for hikes and maintaining it in the database.</a:t>
            </a:r>
          </a:p>
          <a:p>
            <a:pPr lvl="0"/>
            <a:r>
              <a:rPr lang="en-US" sz="1600" dirty="0"/>
              <a:t>Sending emails for booking confirmation users.</a:t>
            </a:r>
          </a:p>
          <a:p>
            <a:pPr lvl="0"/>
            <a:r>
              <a:rPr lang="en-US" sz="1600" dirty="0"/>
              <a:t>Generating dashboards for popular treks, peak months for hiking, average age of individuals booking a specific trek.</a:t>
            </a:r>
          </a:p>
          <a:p>
            <a:pPr lvl="0"/>
            <a:endParaRPr lang="en-IN" sz="1600" dirty="0"/>
          </a:p>
          <a:p>
            <a:pPr lvl="0"/>
            <a:endParaRPr lang="en-US" sz="1600" dirty="0"/>
          </a:p>
        </p:txBody>
      </p:sp>
      <p:sp>
        <p:nvSpPr>
          <p:cNvPr id="354" name="Google Shape;354;p1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3355684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3"/>
          <p:cNvSpPr txBox="1">
            <a:spLocks noGrp="1"/>
          </p:cNvSpPr>
          <p:nvPr>
            <p:ph type="ctrTitle" idx="4294967295"/>
          </p:nvPr>
        </p:nvSpPr>
        <p:spPr>
          <a:xfrm>
            <a:off x="3304134" y="148485"/>
            <a:ext cx="3327187"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dirty="0"/>
              <a:t>Use Case</a:t>
            </a:r>
            <a:endParaRPr sz="4800" dirty="0"/>
          </a:p>
        </p:txBody>
      </p:sp>
      <p:sp>
        <p:nvSpPr>
          <p:cNvPr id="352" name="Google Shape;352;p13"/>
          <p:cNvSpPr txBox="1">
            <a:spLocks noGrp="1"/>
          </p:cNvSpPr>
          <p:nvPr>
            <p:ph type="body" idx="4294967295"/>
          </p:nvPr>
        </p:nvSpPr>
        <p:spPr>
          <a:xfrm>
            <a:off x="1375441" y="1254367"/>
            <a:ext cx="6823423" cy="3650852"/>
          </a:xfrm>
          <a:prstGeom prst="rect">
            <a:avLst/>
          </a:prstGeom>
        </p:spPr>
        <p:txBody>
          <a:bodyPr spcFirstLastPara="1" wrap="square" lIns="91425" tIns="91425" rIns="91425" bIns="91425" anchor="t" anchorCtr="0">
            <a:noAutofit/>
          </a:bodyPr>
          <a:lstStyle/>
          <a:p>
            <a:pPr marL="139700" lvl="0" indent="0">
              <a:buNone/>
            </a:pPr>
            <a:r>
              <a:rPr lang="en-IN" b="1" dirty="0"/>
              <a:t>GearUp – A Sports Equipment Store:</a:t>
            </a:r>
            <a:endParaRPr lang="en-US" dirty="0"/>
          </a:p>
          <a:p>
            <a:pPr lvl="0"/>
            <a:r>
              <a:rPr lang="en-US" sz="1600" dirty="0"/>
              <a:t>Addition of products of various kinds of sports that include trek gears.</a:t>
            </a:r>
          </a:p>
          <a:p>
            <a:pPr lvl="0"/>
            <a:r>
              <a:rPr lang="en-US" sz="1600" dirty="0"/>
              <a:t>Updating the price and details of existing product.</a:t>
            </a:r>
          </a:p>
          <a:p>
            <a:pPr lvl="0"/>
            <a:r>
              <a:rPr lang="en-US" sz="1600" dirty="0"/>
              <a:t>Selling sports equipment to customers using a well-designed product catalogue.</a:t>
            </a:r>
          </a:p>
          <a:p>
            <a:pPr lvl="0"/>
            <a:r>
              <a:rPr lang="en-US" sz="1600" dirty="0"/>
              <a:t>Maintaining sales data and revenue of the organization.</a:t>
            </a:r>
          </a:p>
          <a:p>
            <a:pPr lvl="0"/>
            <a:r>
              <a:rPr lang="en-US" sz="1600" dirty="0"/>
              <a:t>Invoice generation for every order via email confirmation.</a:t>
            </a:r>
          </a:p>
          <a:p>
            <a:pPr lvl="0"/>
            <a:r>
              <a:rPr lang="en-US" sz="1600" dirty="0"/>
              <a:t>Recommending treks according to the type of product bought.</a:t>
            </a:r>
          </a:p>
          <a:p>
            <a:pPr lvl="0"/>
            <a:r>
              <a:rPr lang="en-US" sz="1600" dirty="0"/>
              <a:t>Generating dashboards for popular products, brands, revenue of different categories of sports products.</a:t>
            </a:r>
          </a:p>
          <a:p>
            <a:pPr lvl="0"/>
            <a:endParaRPr lang="en-IN" sz="1600" dirty="0"/>
          </a:p>
          <a:p>
            <a:pPr lvl="0"/>
            <a:endParaRPr lang="en-US" sz="1600" dirty="0"/>
          </a:p>
        </p:txBody>
      </p:sp>
      <p:sp>
        <p:nvSpPr>
          <p:cNvPr id="354" name="Google Shape;354;p1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359583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rot="16200000">
            <a:off x="-1909893" y="2249100"/>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Object Model</a:t>
            </a:r>
            <a:endParaRPr dirty="0"/>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dirty="0"/>
          </a:p>
        </p:txBody>
      </p:sp>
      <p:pic>
        <p:nvPicPr>
          <p:cNvPr id="5" name="Picture 4">
            <a:extLst>
              <a:ext uri="{FF2B5EF4-FFF2-40B4-BE49-F238E27FC236}">
                <a16:creationId xmlns:a16="http://schemas.microsoft.com/office/drawing/2014/main" id="{F9EECBE0-8629-4FD1-9538-B3619B0EEE84}"/>
              </a:ext>
            </a:extLst>
          </p:cNvPr>
          <p:cNvPicPr>
            <a:picLocks noChangeAspect="1"/>
          </p:cNvPicPr>
          <p:nvPr/>
        </p:nvPicPr>
        <p:blipFill>
          <a:blip r:embed="rId3"/>
          <a:stretch>
            <a:fillRect/>
          </a:stretch>
        </p:blipFill>
        <p:spPr>
          <a:xfrm>
            <a:off x="1110957" y="0"/>
            <a:ext cx="8033043"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7"/>
          <p:cNvSpPr txBox="1">
            <a:spLocks noGrp="1"/>
          </p:cNvSpPr>
          <p:nvPr>
            <p:ph type="ctrTitle" idx="4294967295"/>
          </p:nvPr>
        </p:nvSpPr>
        <p:spPr>
          <a:xfrm>
            <a:off x="2184667" y="206934"/>
            <a:ext cx="5768307" cy="5998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System Admin Work Flow</a:t>
            </a:r>
            <a:endParaRPr sz="2800" dirty="0"/>
          </a:p>
        </p:txBody>
      </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8</a:t>
            </a:fld>
            <a:endParaRPr/>
          </a:p>
        </p:txBody>
      </p:sp>
      <p:pic>
        <p:nvPicPr>
          <p:cNvPr id="3" name="Picture 2">
            <a:extLst>
              <a:ext uri="{FF2B5EF4-FFF2-40B4-BE49-F238E27FC236}">
                <a16:creationId xmlns:a16="http://schemas.microsoft.com/office/drawing/2014/main" id="{50CC315F-831A-4D0D-9A9C-31345849E3A3}"/>
              </a:ext>
            </a:extLst>
          </p:cNvPr>
          <p:cNvPicPr>
            <a:picLocks noChangeAspect="1"/>
          </p:cNvPicPr>
          <p:nvPr/>
        </p:nvPicPr>
        <p:blipFill>
          <a:blip r:embed="rId3"/>
          <a:stretch>
            <a:fillRect/>
          </a:stretch>
        </p:blipFill>
        <p:spPr>
          <a:xfrm>
            <a:off x="1795510" y="931366"/>
            <a:ext cx="5775117" cy="383124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0" name="Google Shape;380;p17"/>
          <p:cNvSpPr txBox="1">
            <a:spLocks noGrp="1"/>
          </p:cNvSpPr>
          <p:nvPr>
            <p:ph type="ctrTitle" idx="4294967295"/>
          </p:nvPr>
        </p:nvSpPr>
        <p:spPr>
          <a:xfrm>
            <a:off x="2184667" y="206934"/>
            <a:ext cx="5768307" cy="5998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System Admin Work Flow</a:t>
            </a:r>
            <a:endParaRPr sz="2800" dirty="0"/>
          </a:p>
        </p:txBody>
      </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a:p>
        </p:txBody>
      </p:sp>
      <p:pic>
        <p:nvPicPr>
          <p:cNvPr id="4" name="Picture 3">
            <a:extLst>
              <a:ext uri="{FF2B5EF4-FFF2-40B4-BE49-F238E27FC236}">
                <a16:creationId xmlns:a16="http://schemas.microsoft.com/office/drawing/2014/main" id="{40947CD7-DF53-4A06-9661-7157F46048F4}"/>
              </a:ext>
            </a:extLst>
          </p:cNvPr>
          <p:cNvPicPr>
            <a:picLocks noChangeAspect="1"/>
          </p:cNvPicPr>
          <p:nvPr/>
        </p:nvPicPr>
        <p:blipFill>
          <a:blip r:embed="rId3"/>
          <a:stretch>
            <a:fillRect/>
          </a:stretch>
        </p:blipFill>
        <p:spPr>
          <a:xfrm>
            <a:off x="109694" y="829684"/>
            <a:ext cx="4462306" cy="2125820"/>
          </a:xfrm>
          <a:prstGeom prst="rect">
            <a:avLst/>
          </a:prstGeom>
        </p:spPr>
      </p:pic>
      <p:pic>
        <p:nvPicPr>
          <p:cNvPr id="6" name="Picture 5">
            <a:extLst>
              <a:ext uri="{FF2B5EF4-FFF2-40B4-BE49-F238E27FC236}">
                <a16:creationId xmlns:a16="http://schemas.microsoft.com/office/drawing/2014/main" id="{373AECD0-1EA6-4B57-834A-020C7B28E512}"/>
              </a:ext>
            </a:extLst>
          </p:cNvPr>
          <p:cNvPicPr>
            <a:picLocks noChangeAspect="1"/>
          </p:cNvPicPr>
          <p:nvPr/>
        </p:nvPicPr>
        <p:blipFill>
          <a:blip r:embed="rId4"/>
          <a:stretch>
            <a:fillRect/>
          </a:stretch>
        </p:blipFill>
        <p:spPr>
          <a:xfrm>
            <a:off x="4725398" y="805955"/>
            <a:ext cx="4061415" cy="2149549"/>
          </a:xfrm>
          <a:prstGeom prst="rect">
            <a:avLst/>
          </a:prstGeom>
        </p:spPr>
      </p:pic>
      <p:pic>
        <p:nvPicPr>
          <p:cNvPr id="8" name="Picture 7">
            <a:extLst>
              <a:ext uri="{FF2B5EF4-FFF2-40B4-BE49-F238E27FC236}">
                <a16:creationId xmlns:a16="http://schemas.microsoft.com/office/drawing/2014/main" id="{7BCA768B-DF0E-4582-A0FF-A887C21FFD59}"/>
              </a:ext>
            </a:extLst>
          </p:cNvPr>
          <p:cNvPicPr>
            <a:picLocks noChangeAspect="1"/>
          </p:cNvPicPr>
          <p:nvPr/>
        </p:nvPicPr>
        <p:blipFill>
          <a:blip r:embed="rId5"/>
          <a:stretch>
            <a:fillRect/>
          </a:stretch>
        </p:blipFill>
        <p:spPr>
          <a:xfrm>
            <a:off x="109694" y="3015752"/>
            <a:ext cx="4462306" cy="1959096"/>
          </a:xfrm>
          <a:prstGeom prst="rect">
            <a:avLst/>
          </a:prstGeom>
        </p:spPr>
      </p:pic>
      <p:pic>
        <p:nvPicPr>
          <p:cNvPr id="10" name="Picture 9">
            <a:extLst>
              <a:ext uri="{FF2B5EF4-FFF2-40B4-BE49-F238E27FC236}">
                <a16:creationId xmlns:a16="http://schemas.microsoft.com/office/drawing/2014/main" id="{636CD989-1236-4B68-8551-E69731EE078A}"/>
              </a:ext>
            </a:extLst>
          </p:cNvPr>
          <p:cNvPicPr>
            <a:picLocks noChangeAspect="1"/>
          </p:cNvPicPr>
          <p:nvPr/>
        </p:nvPicPr>
        <p:blipFill>
          <a:blip r:embed="rId6"/>
          <a:stretch>
            <a:fillRect/>
          </a:stretch>
        </p:blipFill>
        <p:spPr>
          <a:xfrm>
            <a:off x="4713004" y="2983722"/>
            <a:ext cx="4073809" cy="2074328"/>
          </a:xfrm>
          <a:prstGeom prst="rect">
            <a:avLst/>
          </a:prstGeom>
        </p:spPr>
      </p:pic>
    </p:spTree>
    <p:extLst>
      <p:ext uri="{BB962C8B-B14F-4D97-AF65-F5344CB8AC3E}">
        <p14:creationId xmlns:p14="http://schemas.microsoft.com/office/powerpoint/2010/main" val="1936891734"/>
      </p:ext>
    </p:extLst>
  </p:cSld>
  <p:clrMapOvr>
    <a:masterClrMapping/>
  </p:clrMapOvr>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TotalTime>
  <Words>599</Words>
  <Application>Microsoft Office PowerPoint</Application>
  <PresentationFormat>On-screen Show (16:9)</PresentationFormat>
  <Paragraphs>97</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Muli</vt:lpstr>
      <vt:lpstr>Helvetica Neue</vt:lpstr>
      <vt:lpstr>Arial</vt:lpstr>
      <vt:lpstr>Nixie One</vt:lpstr>
      <vt:lpstr>Imogen template</vt:lpstr>
      <vt:lpstr>Gear Up and Explore</vt:lpstr>
      <vt:lpstr>Problem Statement</vt:lpstr>
      <vt:lpstr>Solution to Problem</vt:lpstr>
      <vt:lpstr>Approach</vt:lpstr>
      <vt:lpstr>Use Case</vt:lpstr>
      <vt:lpstr>Use Case</vt:lpstr>
      <vt:lpstr>Object Model</vt:lpstr>
      <vt:lpstr>System Admin Work Flow</vt:lpstr>
      <vt:lpstr>System Admin Work Flow</vt:lpstr>
      <vt:lpstr>Enterprise Admin Work Flow</vt:lpstr>
      <vt:lpstr>Enterprise Admin Work Flow</vt:lpstr>
      <vt:lpstr>Trek Manager Work Flow</vt:lpstr>
      <vt:lpstr>Trek Manager Work Flow</vt:lpstr>
      <vt:lpstr>Trek Manager Work Flow</vt:lpstr>
      <vt:lpstr>Trek Finance Manager Work Flow</vt:lpstr>
      <vt:lpstr>Trek Finance Manager Work Flow</vt:lpstr>
      <vt:lpstr>Trek Leader Work Flow</vt:lpstr>
      <vt:lpstr>Trek Leader Work Flow</vt:lpstr>
      <vt:lpstr>Trek Payment Manager Flow</vt:lpstr>
      <vt:lpstr>Trek Payment Manager Flow</vt:lpstr>
      <vt:lpstr>Sports Store Manager Work Flow</vt:lpstr>
      <vt:lpstr>Sports Store Manager Work Flow</vt:lpstr>
      <vt:lpstr>Sports Store Manager Work Flow</vt:lpstr>
      <vt:lpstr>Sports Store Finance Manager</vt:lpstr>
      <vt:lpstr>Sports Store Finance Manager</vt:lpstr>
      <vt:lpstr>Sports Store Payment Manager</vt:lpstr>
      <vt:lpstr>Sports Store Payment Manager</vt:lpstr>
      <vt:lpstr>Customer Work Flow</vt:lpstr>
      <vt:lpstr>Customer Work Flow</vt:lpstr>
      <vt:lpstr>Customer Work Flow</vt:lpstr>
      <vt:lpstr>Customer Work Flow</vt:lpstr>
      <vt:lpstr>Customer Work Flow</vt:lpstr>
      <vt:lpstr>Customer Work Flow</vt:lpstr>
      <vt:lpstr>Customer Work Flow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Trek Company and Sports Store</dc:title>
  <dc:creator>Dhruvil Shah</dc:creator>
  <cp:lastModifiedBy>Dhruvil Shah</cp:lastModifiedBy>
  <cp:revision>35</cp:revision>
  <dcterms:modified xsi:type="dcterms:W3CDTF">2019-12-08T04:22:48Z</dcterms:modified>
</cp:coreProperties>
</file>